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330" r:id="rId2"/>
    <p:sldId id="359" r:id="rId3"/>
    <p:sldId id="468" r:id="rId4"/>
    <p:sldId id="392" r:id="rId5"/>
    <p:sldId id="394" r:id="rId6"/>
    <p:sldId id="393" r:id="rId7"/>
    <p:sldId id="463" r:id="rId8"/>
    <p:sldId id="464" r:id="rId9"/>
    <p:sldId id="426" r:id="rId10"/>
    <p:sldId id="397" r:id="rId11"/>
    <p:sldId id="467" r:id="rId12"/>
    <p:sldId id="419" r:id="rId13"/>
    <p:sldId id="420" r:id="rId14"/>
    <p:sldId id="422" r:id="rId15"/>
    <p:sldId id="423" r:id="rId16"/>
    <p:sldId id="461" r:id="rId17"/>
    <p:sldId id="460" r:id="rId18"/>
  </p:sldIdLst>
  <p:sldSz cx="9144000" cy="6858000" type="screen4x3"/>
  <p:notesSz cx="7077075" cy="9070975"/>
  <p:embeddedFontLst>
    <p:embeddedFont>
      <p:font typeface="微软雅黑" pitchFamily="34" charset="-122"/>
      <p:regular r:id="rId21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黑体" pitchFamily="49" charset="-122"/>
      <p:regular r:id="rId27"/>
    </p:embeddedFont>
  </p:embeddedFontLst>
  <p:custDataLst>
    <p:tags r:id="rId2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9746F8"/>
    <a:srgbClr val="8C8C0A"/>
    <a:srgbClr val="007664"/>
    <a:srgbClr val="FF6D3F"/>
    <a:srgbClr val="CC0057"/>
    <a:srgbClr val="D9EDF1"/>
    <a:srgbClr val="EB1455"/>
    <a:srgbClr val="143C8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859" autoAdjust="0"/>
    <p:restoredTop sz="90976" autoAdjust="0"/>
  </p:normalViewPr>
  <p:slideViewPr>
    <p:cSldViewPr snapToGrid="0">
      <p:cViewPr varScale="1">
        <p:scale>
          <a:sx n="108" d="100"/>
          <a:sy n="108" d="100"/>
        </p:scale>
        <p:origin x="-2292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11643"/>
                </a:solidFill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11643"/>
                </a:solidFill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6950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11643"/>
                </a:solidFill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616950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11643"/>
                </a:solidFill>
                <a:ea typeface="+mn-ea"/>
              </a:defRPr>
            </a:lvl1pPr>
          </a:lstStyle>
          <a:p>
            <a:pPr>
              <a:defRPr/>
            </a:pPr>
            <a:fld id="{13D02859-8F3F-454C-B5FF-8D2543F4EAA2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181375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11643"/>
                </a:solidFill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11643"/>
                </a:solidFill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1588" y="681038"/>
            <a:ext cx="4533900" cy="3400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308475"/>
            <a:ext cx="5191125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6950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11643"/>
                </a:solidFill>
                <a:ea typeface="+mn-ea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616950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11643"/>
                </a:solidFill>
                <a:ea typeface="+mn-ea"/>
              </a:defRPr>
            </a:lvl1pPr>
          </a:lstStyle>
          <a:p>
            <a:pPr>
              <a:defRPr/>
            </a:pPr>
            <a:fld id="{6EADC940-8F03-49AF-974E-12F329CE97B2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3280103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1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1376293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11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1301661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F7F11F-161B-4CF8-BF58-FA9BB147934B}" type="slidenum">
              <a:rPr lang="en-GB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13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1769191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2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363909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3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3639098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4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1286954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5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169870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6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1769191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8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1108421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9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1286954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DC940-8F03-49AF-974E-12F329CE97B2}" type="slidenum">
              <a:rPr lang="en-GB" altLang="zh-CN" smtClean="0"/>
              <a:pPr>
                <a:defRPr/>
              </a:pPr>
              <a:t>10</a:t>
            </a:fld>
            <a:endParaRPr lang="en-GB" altLang="zh-CN"/>
          </a:p>
        </p:txBody>
      </p:sp>
    </p:spTree>
    <p:extLst>
      <p:ext uri="{BB962C8B-B14F-4D97-AF65-F5344CB8AC3E}">
        <p14:creationId xmlns="" xmlns:p14="http://schemas.microsoft.com/office/powerpoint/2010/main" val="130166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474226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4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8438" y="2974711"/>
            <a:ext cx="7250112" cy="111283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68438" y="4262808"/>
            <a:ext cx="6323012" cy="1752600"/>
          </a:xfrm>
        </p:spPr>
        <p:txBody>
          <a:bodyPr/>
          <a:lstStyle>
            <a:lvl1pPr marL="0" indent="0">
              <a:spcBef>
                <a:spcPct val="15000"/>
              </a:spcBef>
              <a:buFont typeface="Arial" charset="0"/>
              <a:buNone/>
              <a:defRPr sz="1600"/>
            </a:lvl1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2756" y="1018615"/>
            <a:ext cx="7968343" cy="8302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2756" y="1949973"/>
            <a:ext cx="7978391" cy="43497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A500D-F3FB-4D00-9831-3C651ABE4D31}" type="datetime4">
              <a:rPr lang="en-US" altLang="zh-CN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0FC38785-3BE6-46AA-93AF-54535A65EF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04000" y="1034980"/>
            <a:ext cx="1937099" cy="520455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2708" y="1034980"/>
            <a:ext cx="5888892" cy="52146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A30B6-704E-4C8B-8595-C30BFE1B7571}" type="datetime4">
              <a:rPr lang="en-US" altLang="zh-CN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1082032A-8C7B-438E-A34E-2BDDC58C09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2925" y="1179384"/>
            <a:ext cx="8039100" cy="558974"/>
          </a:xfrm>
        </p:spPr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buFont typeface="Wingdings" pitchFamily="2" charset="2"/>
              <a:buChar char="Ø"/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01CE1-F699-4D41-B636-0ED80B526A4A}" type="datetime4">
              <a:rPr lang="en-US" altLang="zh-CN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D6EFE373-FF2B-4206-980F-FA842AAEA6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79397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05263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A66BE-BEAB-4267-83AE-B11DF09BA2E1}" type="datetime4">
              <a:rPr lang="en-US" altLang="zh-CN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8A80AC94-7929-4239-A8AA-62DEABB2CC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803" y="1085221"/>
            <a:ext cx="7999221" cy="7335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82803" y="1884011"/>
            <a:ext cx="3871721" cy="427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06926" y="1894059"/>
            <a:ext cx="3984416" cy="427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9BCC0-2801-4621-9141-6C5DBAA129DD}" type="datetime4">
              <a:rPr lang="en-US" altLang="zh-CN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D9F62E6F-4562-4D76-8541-AD6FB7F6B2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804" y="1095256"/>
            <a:ext cx="7998487" cy="70420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2853" y="1979515"/>
            <a:ext cx="3904534" cy="496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2901" y="2582425"/>
            <a:ext cx="3894486" cy="36944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999611"/>
            <a:ext cx="3926219" cy="4767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92475"/>
            <a:ext cx="3936267" cy="36944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606F8-6469-45A6-9555-1D06487975BE}" type="datetime4">
              <a:rPr lang="en-US" altLang="zh-CN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794EFD70-5132-45E4-B135-08A826260F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2925" y="1018615"/>
            <a:ext cx="8039100" cy="8302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3673-486E-4FD4-8124-C8ED850048B0}" type="datetime4">
              <a:rPr lang="en-US" altLang="zh-CN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A9B4F85E-9349-4FF7-8167-29DD812D70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425B2-1CD5-4812-BFDF-46A04BB466C2}" type="datetime4">
              <a:rPr lang="en-US" altLang="zh-CN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34AD38AA-9618-4237-9009-D197A71991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660" y="1055078"/>
            <a:ext cx="2932950" cy="5910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1065125"/>
            <a:ext cx="4986146" cy="51816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2659" y="1899138"/>
            <a:ext cx="2912854" cy="43676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67A76-16D4-4B3C-89F9-F9EE97D77FD1}" type="datetime4">
              <a:rPr lang="en-US" altLang="zh-CN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8EC840C5-8FD1-4A00-8D8E-BEC45A571D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803867"/>
            <a:ext cx="5486400" cy="39237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617028"/>
            <a:ext cx="5486400" cy="5551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3C8F2-E8FD-4159-9889-BF3AF2BBA9F4}" type="datetime4">
              <a:rPr lang="en-US" altLang="zh-CN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B153DC73-9C99-4FC0-AD11-BA2D4A0179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5181" y="6481763"/>
            <a:ext cx="18764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tx1"/>
                </a:solidFill>
                <a:ea typeface="宋体" charset="-122"/>
              </a:defRPr>
            </a:lvl1pPr>
          </a:lstStyle>
          <a:p>
            <a:pPr>
              <a:defRPr/>
            </a:pPr>
            <a:fld id="{02721DD6-BBB1-42E5-B705-BB6D07B83A1A}" type="datetime4">
              <a:rPr lang="en-US" altLang="zh-CN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1179383"/>
            <a:ext cx="8039100" cy="51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939925"/>
            <a:ext cx="8078787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392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00513" y="6470650"/>
            <a:ext cx="7667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tx1"/>
                </a:solidFill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/>
              <a:t>Page </a:t>
            </a:r>
            <a:fld id="{015D87B2-57D9-41B6-A9D6-F6071C152C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92201" name="Text Box 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2750" y="6429375"/>
            <a:ext cx="2151063" cy="2524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eaLnBrk="0" hangingPunct="0">
              <a:defRPr/>
            </a:pPr>
            <a:r>
              <a:rPr lang="en-US" sz="1000" dirty="0">
                <a:ea typeface="+mn-ea"/>
              </a:rPr>
              <a:t>SILAN COMPANY </a:t>
            </a:r>
            <a:r>
              <a:rPr lang="en-US" sz="1000" noProof="1">
                <a:ea typeface="+mn-ea"/>
              </a:rPr>
              <a:t>CONFIDENTIAL</a:t>
            </a: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486000" y="6427788"/>
            <a:ext cx="8172000" cy="18000"/>
          </a:xfrm>
          <a:prstGeom prst="rect">
            <a:avLst/>
          </a:prstGeom>
          <a:solidFill>
            <a:srgbClr val="0070C0"/>
          </a:solidFill>
          <a:ln w="9525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黑体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52"/>
          <a:stretch/>
        </p:blipFill>
        <p:spPr>
          <a:xfrm flipH="1">
            <a:off x="5459894" y="-1"/>
            <a:ext cx="3684106" cy="9276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564" y="188405"/>
            <a:ext cx="1203460" cy="3605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9pPr>
    </p:titleStyle>
    <p:bodyStyle>
      <a:lvl1pPr marL="254000" indent="-254000" algn="l" rtl="0" eaLnBrk="1" fontAlgn="base" hangingPunct="1">
        <a:lnSpc>
          <a:spcPct val="105000"/>
        </a:lnSpc>
        <a:spcBef>
          <a:spcPct val="45000"/>
        </a:spcBef>
        <a:spcAft>
          <a:spcPct val="0"/>
        </a:spcAft>
        <a:buClr>
          <a:srgbClr val="FAB400"/>
        </a:buClr>
        <a:buSzPct val="90000"/>
        <a:buBlip>
          <a:blip r:embed="rId16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2540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2pPr>
      <a:lvl3pPr marL="1168400" indent="-2540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rgbClr val="000000"/>
          </a:solidFill>
          <a:latin typeface="+mn-lt"/>
        </a:defRPr>
      </a:lvl3pPr>
      <a:lvl4pPr marL="1625600" indent="-2540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400">
          <a:solidFill>
            <a:srgbClr val="000000"/>
          </a:solidFill>
          <a:latin typeface="+mn-lt"/>
        </a:defRPr>
      </a:lvl4pPr>
      <a:lvl5pPr marL="2082800" indent="-2540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1400">
          <a:solidFill>
            <a:srgbClr val="000000"/>
          </a:solidFill>
          <a:latin typeface="+mn-lt"/>
        </a:defRPr>
      </a:lvl5pPr>
      <a:lvl6pPr marL="2540000" indent="-2540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1400">
          <a:solidFill>
            <a:srgbClr val="000000"/>
          </a:solidFill>
          <a:latin typeface="+mn-lt"/>
        </a:defRPr>
      </a:lvl6pPr>
      <a:lvl7pPr marL="2997200" indent="-2540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1400">
          <a:solidFill>
            <a:srgbClr val="000000"/>
          </a:solidFill>
          <a:latin typeface="+mn-lt"/>
        </a:defRPr>
      </a:lvl7pPr>
      <a:lvl8pPr marL="3454400" indent="-2540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1400">
          <a:solidFill>
            <a:srgbClr val="000000"/>
          </a:solidFill>
          <a:latin typeface="+mn-lt"/>
        </a:defRPr>
      </a:lvl8pPr>
      <a:lvl9pPr marL="3911600" indent="-2540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1400">
          <a:solidFill>
            <a:srgbClr val="000000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jpeg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jpeg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436538" y="3017241"/>
            <a:ext cx="6303962" cy="582877"/>
          </a:xfrm>
        </p:spPr>
        <p:txBody>
          <a:bodyPr/>
          <a:lstStyle/>
          <a:p>
            <a:pPr eaLnBrk="1" hangingPunct="1"/>
            <a:r>
              <a:rPr lang="en-US" altLang="zh-CN" sz="6000" dirty="0" smtClean="0">
                <a:ea typeface="宋体" charset="-122"/>
              </a:rPr>
              <a:t>LED</a:t>
            </a:r>
            <a:r>
              <a:rPr lang="zh-CN" altLang="en-US" sz="6000" dirty="0" smtClean="0">
                <a:ea typeface="宋体" charset="-122"/>
              </a:rPr>
              <a:t>照明驱动芯片</a:t>
            </a:r>
            <a:r>
              <a:rPr lang="en-US" altLang="zh-CN" sz="6000" dirty="0" smtClean="0">
                <a:ea typeface="宋体" charset="-122"/>
              </a:rPr>
              <a:t/>
            </a:r>
            <a:br>
              <a:rPr lang="en-US" altLang="zh-CN" sz="6000" dirty="0" smtClean="0">
                <a:ea typeface="宋体" charset="-122"/>
              </a:rPr>
            </a:br>
            <a:endParaRPr lang="en-US" altLang="zh-CN" sz="6000" dirty="0" smtClean="0"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44165203"/>
              </p:ext>
            </p:extLst>
          </p:nvPr>
        </p:nvGraphicFramePr>
        <p:xfrm>
          <a:off x="386346" y="1436384"/>
          <a:ext cx="6104395" cy="2522696"/>
        </p:xfrm>
        <a:graphic>
          <a:graphicData uri="http://schemas.openxmlformats.org/presentationml/2006/ole">
            <p:oleObj spid="_x0000_s35084" name="Visio" r:id="rId4" imgW="6476056" imgH="2674957" progId="Visio.Drawing.11">
              <p:embed/>
            </p:oleObj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660" y="648478"/>
            <a:ext cx="8039100" cy="558974"/>
          </a:xfrm>
        </p:spPr>
        <p:txBody>
          <a:bodyPr/>
          <a:lstStyle/>
          <a:p>
            <a:r>
              <a:rPr lang="en-US" altLang="zh-CN" sz="3600" dirty="0" smtClean="0"/>
              <a:t>SDH697X </a:t>
            </a:r>
            <a:r>
              <a:rPr lang="zh-CN" altLang="en-US" sz="3600" dirty="0" smtClean="0"/>
              <a:t>－ 高</a:t>
            </a:r>
            <a:r>
              <a:rPr lang="en-US" altLang="zh-CN" sz="3600" dirty="0" smtClean="0"/>
              <a:t>P</a:t>
            </a:r>
            <a:r>
              <a:rPr lang="zh-CN" altLang="en-US" sz="3600" dirty="0" smtClean="0"/>
              <a:t>，降压驱动芯片</a:t>
            </a:r>
            <a:endParaRPr lang="zh-CN" altLang="en-US" sz="3600" dirty="0">
              <a:solidFill>
                <a:srgbClr val="3333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83533939"/>
              </p:ext>
            </p:extLst>
          </p:nvPr>
        </p:nvGraphicFramePr>
        <p:xfrm>
          <a:off x="192445" y="3942944"/>
          <a:ext cx="6534738" cy="2577778"/>
        </p:xfrm>
        <a:graphic>
          <a:graphicData uri="http://schemas.openxmlformats.org/presentationml/2006/ole">
            <p:oleObj spid="_x0000_s35085" name="Visio" r:id="rId5" imgW="6921118" imgH="2752101" progId="Visio.Drawing.11">
              <p:embed/>
            </p:oleObj>
          </a:graphicData>
        </a:graphic>
      </p:graphicFrame>
      <p:sp>
        <p:nvSpPr>
          <p:cNvPr id="18" name="矩形 17"/>
          <p:cNvSpPr/>
          <p:nvPr/>
        </p:nvSpPr>
        <p:spPr>
          <a:xfrm>
            <a:off x="7032583" y="2618096"/>
            <a:ext cx="1359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3333FF"/>
                </a:solidFill>
              </a:rPr>
              <a:t>第</a:t>
            </a:r>
            <a:r>
              <a:rPr lang="en-US" altLang="zh-CN" b="1" dirty="0" smtClean="0">
                <a:solidFill>
                  <a:srgbClr val="3333FF"/>
                </a:solidFill>
              </a:rPr>
              <a:t>2</a:t>
            </a:r>
            <a:r>
              <a:rPr lang="zh-CN" altLang="en-US" b="1" dirty="0" smtClean="0">
                <a:solidFill>
                  <a:srgbClr val="3333FF"/>
                </a:solidFill>
              </a:rPr>
              <a:t>代产品</a:t>
            </a:r>
            <a:endParaRPr lang="zh-CN" altLang="en-US" b="1" dirty="0">
              <a:solidFill>
                <a:srgbClr val="3333FF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 bwMode="auto">
          <a:xfrm>
            <a:off x="1753849" y="1436384"/>
            <a:ext cx="0" cy="141174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接连接符 29"/>
          <p:cNvCxnSpPr/>
          <p:nvPr/>
        </p:nvCxnSpPr>
        <p:spPr bwMode="auto">
          <a:xfrm>
            <a:off x="1753849" y="2848131"/>
            <a:ext cx="56962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直接连接符 32"/>
          <p:cNvCxnSpPr/>
          <p:nvPr/>
        </p:nvCxnSpPr>
        <p:spPr bwMode="auto">
          <a:xfrm flipV="1">
            <a:off x="2323475" y="1963711"/>
            <a:ext cx="0" cy="8844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接连接符 34"/>
          <p:cNvCxnSpPr/>
          <p:nvPr/>
        </p:nvCxnSpPr>
        <p:spPr bwMode="auto">
          <a:xfrm>
            <a:off x="2323475" y="1963711"/>
            <a:ext cx="50966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接连接符 36"/>
          <p:cNvCxnSpPr/>
          <p:nvPr/>
        </p:nvCxnSpPr>
        <p:spPr bwMode="auto">
          <a:xfrm flipV="1">
            <a:off x="2833141" y="1436384"/>
            <a:ext cx="0" cy="5273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接连接符 38"/>
          <p:cNvCxnSpPr/>
          <p:nvPr/>
        </p:nvCxnSpPr>
        <p:spPr bwMode="auto">
          <a:xfrm flipH="1">
            <a:off x="1753849" y="1436384"/>
            <a:ext cx="10792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333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矩形 39"/>
          <p:cNvSpPr/>
          <p:nvPr/>
        </p:nvSpPr>
        <p:spPr>
          <a:xfrm>
            <a:off x="7032583" y="4816840"/>
            <a:ext cx="1359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3333FF"/>
                </a:solidFill>
              </a:rPr>
              <a:t>第</a:t>
            </a:r>
            <a:r>
              <a:rPr lang="en-US" altLang="zh-CN" b="1" dirty="0">
                <a:solidFill>
                  <a:srgbClr val="3333FF"/>
                </a:solidFill>
              </a:rPr>
              <a:t>3</a:t>
            </a:r>
            <a:r>
              <a:rPr lang="zh-CN" altLang="en-US" b="1" dirty="0" smtClean="0">
                <a:solidFill>
                  <a:srgbClr val="3333FF"/>
                </a:solidFill>
              </a:rPr>
              <a:t>代产品</a:t>
            </a:r>
            <a:endParaRPr lang="zh-CN" altLang="en-US" b="1" dirty="0">
              <a:solidFill>
                <a:srgbClr val="3333FF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751999" y="5567652"/>
            <a:ext cx="2392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3333FF"/>
                </a:solidFill>
              </a:rPr>
              <a:t>外围省去</a:t>
            </a:r>
            <a:r>
              <a:rPr lang="en-US" altLang="zh-CN" b="1" dirty="0" smtClean="0">
                <a:solidFill>
                  <a:srgbClr val="3333FF"/>
                </a:solidFill>
              </a:rPr>
              <a:t>4</a:t>
            </a:r>
            <a:r>
              <a:rPr lang="zh-CN" altLang="en-US" b="1" dirty="0" smtClean="0">
                <a:solidFill>
                  <a:srgbClr val="3333FF"/>
                </a:solidFill>
              </a:rPr>
              <a:t>颗器件！</a:t>
            </a:r>
            <a:endParaRPr lang="zh-CN" altLang="en-US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9960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660" y="648478"/>
            <a:ext cx="8039100" cy="558974"/>
          </a:xfrm>
        </p:spPr>
        <p:txBody>
          <a:bodyPr/>
          <a:lstStyle/>
          <a:p>
            <a:r>
              <a:rPr lang="en-US" altLang="zh-CN" sz="3600" dirty="0" smtClean="0"/>
              <a:t>SDH697X </a:t>
            </a:r>
            <a:r>
              <a:rPr lang="zh-CN" altLang="en-US" sz="3600" dirty="0" smtClean="0"/>
              <a:t>－ 高</a:t>
            </a:r>
            <a:r>
              <a:rPr lang="en-US" altLang="zh-CN" sz="3600" dirty="0" smtClean="0"/>
              <a:t>P</a:t>
            </a:r>
            <a:r>
              <a:rPr lang="zh-CN" altLang="en-US" sz="3600" dirty="0" smtClean="0"/>
              <a:t>，降压驱动芯片</a:t>
            </a:r>
            <a:endParaRPr lang="zh-CN" altLang="en-US" sz="3600" dirty="0">
              <a:solidFill>
                <a:srgbClr val="3333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20167059"/>
              </p:ext>
            </p:extLst>
          </p:nvPr>
        </p:nvGraphicFramePr>
        <p:xfrm>
          <a:off x="1629210" y="4363240"/>
          <a:ext cx="4970140" cy="1295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590"/>
                <a:gridCol w="914400"/>
                <a:gridCol w="883628"/>
                <a:gridCol w="954618"/>
                <a:gridCol w="874904"/>
              </a:tblGrid>
              <a:tr h="220476"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Part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No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In-MOS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Rds_on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Package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Power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5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SDH6971S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550V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5.8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≤9W</a:t>
                      </a: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SDH6972S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550V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</a:t>
                      </a: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12W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SDH6974AS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500V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2.1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≤16</a:t>
                      </a: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W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SDH6974S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600V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≤18W</a:t>
                      </a: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89052733"/>
              </p:ext>
            </p:extLst>
          </p:nvPr>
        </p:nvGraphicFramePr>
        <p:xfrm>
          <a:off x="377861" y="1436384"/>
          <a:ext cx="6420734" cy="2532807"/>
        </p:xfrm>
        <a:graphic>
          <a:graphicData uri="http://schemas.openxmlformats.org/presentationml/2006/ole">
            <p:oleObj spid="_x0000_s66570" name="Visio" r:id="rId4" imgW="6921118" imgH="2752101" progId="Visio.Drawing.11">
              <p:embed/>
            </p:oleObj>
          </a:graphicData>
        </a:graphic>
      </p:graphicFrame>
      <p:sp>
        <p:nvSpPr>
          <p:cNvPr id="7" name="矩形 6"/>
          <p:cNvSpPr/>
          <p:nvPr/>
        </p:nvSpPr>
        <p:spPr>
          <a:xfrm>
            <a:off x="1627854" y="396763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列表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1191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6" name="Group 6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2885471"/>
              </p:ext>
            </p:extLst>
          </p:nvPr>
        </p:nvGraphicFramePr>
        <p:xfrm>
          <a:off x="4125264" y="4739303"/>
          <a:ext cx="4606925" cy="561976"/>
        </p:xfrm>
        <a:graphic>
          <a:graphicData uri="http://schemas.openxmlformats.org/drawingml/2006/table">
            <a:tbl>
              <a:tblPr/>
              <a:tblGrid>
                <a:gridCol w="1035050"/>
                <a:gridCol w="1009650"/>
                <a:gridCol w="822325"/>
                <a:gridCol w="841375"/>
                <a:gridCol w="898525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Part No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In-MOS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Rds_on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Package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Power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SD7312S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300V</a:t>
                      </a:r>
                      <a:endParaRPr kumimoji="0" lang="zh-CN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kumimoji="0" lang="zh-CN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kumimoji="0" lang="zh-CN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≤9W</a:t>
                      </a:r>
                    </a:p>
                  </a:txBody>
                  <a:tcPr marL="91441" marR="91441" marT="36020" marB="360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200" y="679450"/>
            <a:ext cx="8039100" cy="5588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 smtClean="0"/>
              <a:t>SD731X</a:t>
            </a:r>
            <a:r>
              <a:rPr lang="en-US" altLang="zh-CN" sz="3200" dirty="0" smtClean="0"/>
              <a:t> </a:t>
            </a:r>
            <a:r>
              <a:rPr lang="zh-CN" altLang="en-US" sz="3200" dirty="0" smtClean="0"/>
              <a:t>－ </a:t>
            </a:r>
            <a:r>
              <a:rPr lang="zh-CN" altLang="en-US" sz="4000" dirty="0" smtClean="0"/>
              <a:t>可控硅调光驱动芯片</a:t>
            </a:r>
            <a:endParaRPr lang="zh-CN" altLang="en-US" sz="4000" dirty="0" smtClean="0">
              <a:solidFill>
                <a:srgbClr val="3333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3189288" y="6500187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zh-CN" sz="1000" dirty="0"/>
              <a:t>Page </a:t>
            </a:r>
            <a:fld id="{62F5D68B-2246-4B2E-8799-1265782C5D1A}" type="slidenum">
              <a:rPr lang="en-US" altLang="zh-CN" sz="1000"/>
              <a:pPr algn="ctr">
                <a:defRPr/>
              </a:pPr>
              <a:t>12</a:t>
            </a:fld>
            <a:endParaRPr lang="en-US" altLang="zh-CN" sz="1000" dirty="0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374281" y="4443373"/>
            <a:ext cx="4489247" cy="2250535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zh-CN" altLang="en-US" b="1" dirty="0" smtClean="0"/>
              <a:t>性能升级、</a:t>
            </a:r>
            <a:r>
              <a:rPr lang="en-US" altLang="zh-CN" b="1" dirty="0" smtClean="0"/>
              <a:t>BOM</a:t>
            </a:r>
            <a:r>
              <a:rPr lang="zh-CN" altLang="en-US" b="1" dirty="0" smtClean="0"/>
              <a:t>减少：</a:t>
            </a:r>
            <a:endParaRPr lang="en-US" altLang="zh-CN" b="1" dirty="0" smtClean="0"/>
          </a:p>
          <a:p>
            <a:pPr marL="457200" lvl="1" indent="0">
              <a:lnSpc>
                <a:spcPts val="2600"/>
              </a:lnSpc>
            </a:pPr>
            <a:r>
              <a:rPr lang="zh-CN" altLang="en-US" dirty="0" smtClean="0"/>
              <a:t>单绕组电感</a:t>
            </a:r>
            <a:endParaRPr lang="en-US" altLang="zh-CN" dirty="0" smtClean="0"/>
          </a:p>
          <a:p>
            <a:pPr marL="457200" lvl="1" indent="0">
              <a:lnSpc>
                <a:spcPts val="2600"/>
              </a:lnSpc>
            </a:pPr>
            <a:r>
              <a:rPr lang="zh-CN" altLang="en-US" dirty="0" smtClean="0"/>
              <a:t>可控硅兼容性好</a:t>
            </a:r>
            <a:endParaRPr lang="en-US" altLang="zh-CN" dirty="0" smtClean="0"/>
          </a:p>
          <a:p>
            <a:pPr marL="457200" lvl="1" indent="0">
              <a:lnSpc>
                <a:spcPts val="2600"/>
              </a:lnSpc>
            </a:pPr>
            <a:r>
              <a:rPr lang="zh-CN" altLang="en-US" dirty="0" smtClean="0"/>
              <a:t>调整率好（线性，接调光器）</a:t>
            </a:r>
            <a:endParaRPr lang="en-US" altLang="zh-CN" dirty="0" smtClean="0"/>
          </a:p>
          <a:p>
            <a:pPr marL="457200" lvl="1" indent="0">
              <a:lnSpc>
                <a:spcPts val="2600"/>
              </a:lnSpc>
            </a:pPr>
            <a:r>
              <a:rPr lang="en-US" altLang="zh-CN" b="1" dirty="0" smtClean="0"/>
              <a:t>BOM</a:t>
            </a:r>
            <a:r>
              <a:rPr lang="zh-CN" altLang="en-US" b="1" dirty="0" smtClean="0"/>
              <a:t>器件少</a:t>
            </a:r>
            <a:endParaRPr lang="en-US" altLang="zh-CN" b="1" dirty="0" smtClean="0"/>
          </a:p>
          <a:p>
            <a:pPr marL="0" indent="0">
              <a:buFont typeface="Arial" charset="0"/>
              <a:buNone/>
            </a:pPr>
            <a:endParaRPr lang="en-US" altLang="zh-CN" sz="1600" dirty="0" smtClean="0"/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80907" y="434570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列表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72705" name="Object 64"/>
          <p:cNvGraphicFramePr>
            <a:graphicFrameLocks noChangeAspect="1"/>
          </p:cNvGraphicFramePr>
          <p:nvPr/>
        </p:nvGraphicFramePr>
        <p:xfrm>
          <a:off x="553915" y="1294790"/>
          <a:ext cx="7350370" cy="3127741"/>
        </p:xfrm>
        <a:graphic>
          <a:graphicData uri="http://schemas.openxmlformats.org/presentationml/2006/ole">
            <p:oleObj spid="_x0000_s72705" name="Visio" r:id="rId4" imgW="10468462" imgH="4816530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06058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2669" y="679304"/>
            <a:ext cx="8039100" cy="558974"/>
          </a:xfrm>
        </p:spPr>
        <p:txBody>
          <a:bodyPr/>
          <a:lstStyle/>
          <a:p>
            <a:r>
              <a:rPr lang="en-US" altLang="zh-CN" sz="4000" dirty="0" smtClean="0"/>
              <a:t>SDH772X</a:t>
            </a:r>
            <a:r>
              <a:rPr lang="en-US" altLang="zh-CN" sz="3600" dirty="0" smtClean="0"/>
              <a:t> – </a:t>
            </a:r>
            <a:r>
              <a:rPr lang="zh-CN" altLang="en-US" sz="3600" dirty="0" smtClean="0"/>
              <a:t>低</a:t>
            </a:r>
            <a:r>
              <a:rPr lang="en-US" altLang="zh-CN" sz="3600" dirty="0" smtClean="0"/>
              <a:t>P</a:t>
            </a:r>
            <a:r>
              <a:rPr lang="zh-CN" altLang="en-US" sz="3600" dirty="0" smtClean="0"/>
              <a:t>，单芯片驱动芯片</a:t>
            </a:r>
            <a:endParaRPr lang="zh-CN" altLang="en-US" sz="3600" dirty="0">
              <a:solidFill>
                <a:srgbClr val="3333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79332650"/>
              </p:ext>
            </p:extLst>
          </p:nvPr>
        </p:nvGraphicFramePr>
        <p:xfrm>
          <a:off x="1582614" y="4336983"/>
          <a:ext cx="5969977" cy="1967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358"/>
                <a:gridCol w="1118557"/>
                <a:gridCol w="1065293"/>
                <a:gridCol w="1090560"/>
                <a:gridCol w="1164209"/>
              </a:tblGrid>
              <a:tr h="281043"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Part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No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In-MOS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Rds_on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Package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Power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SDH7721K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SOT23-3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≤3W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SDH7721S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≤4</a:t>
                      </a: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W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SDH7722K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SOT23-3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≤5W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SDH7722S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500V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≤6W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 SDH7723K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500V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SOT23-3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≤7W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 SDH7723S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500V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SOP-8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≤9W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21029239"/>
              </p:ext>
            </p:extLst>
          </p:nvPr>
        </p:nvGraphicFramePr>
        <p:xfrm>
          <a:off x="1653731" y="1446370"/>
          <a:ext cx="5295319" cy="2517474"/>
        </p:xfrm>
        <a:graphic>
          <a:graphicData uri="http://schemas.openxmlformats.org/presentationml/2006/ole">
            <p:oleObj spid="_x0000_s45119" name="Visio" r:id="rId4" imgW="5491407" imgH="2828094" progId="Visio.Drawing.11">
              <p:embed/>
            </p:oleObj>
          </a:graphicData>
        </a:graphic>
      </p:graphicFrame>
      <p:sp>
        <p:nvSpPr>
          <p:cNvPr id="9" name="矩形 8"/>
          <p:cNvSpPr/>
          <p:nvPr/>
        </p:nvSpPr>
        <p:spPr>
          <a:xfrm>
            <a:off x="1601478" y="396763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列表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04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2925" y="679304"/>
            <a:ext cx="8039100" cy="558974"/>
          </a:xfrm>
        </p:spPr>
        <p:txBody>
          <a:bodyPr/>
          <a:lstStyle/>
          <a:p>
            <a:r>
              <a:rPr lang="zh-CN" altLang="en-US" dirty="0" smtClean="0"/>
              <a:t>调光调色</a:t>
            </a:r>
            <a:r>
              <a:rPr lang="en-US" altLang="zh-CN" dirty="0" smtClean="0"/>
              <a:t>/2.4G/</a:t>
            </a:r>
            <a:r>
              <a:rPr lang="zh-CN" altLang="en-US" dirty="0" smtClean="0"/>
              <a:t>隔离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14" y="1472090"/>
            <a:ext cx="2752540" cy="153692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dirty="0" smtClean="0"/>
              <a:t>方案特点：</a:t>
            </a:r>
            <a:endParaRPr lang="en-US" altLang="zh-CN" sz="1800" dirty="0" smtClean="0"/>
          </a:p>
          <a:p>
            <a:r>
              <a:rPr lang="zh-CN" altLang="en-US" sz="1600" dirty="0" smtClean="0"/>
              <a:t>系统外围简单</a:t>
            </a:r>
            <a:endParaRPr lang="en-US" altLang="zh-CN" sz="1600" dirty="0" smtClean="0"/>
          </a:p>
          <a:p>
            <a:r>
              <a:rPr lang="zh-CN" altLang="en-US" sz="1600" dirty="0" smtClean="0"/>
              <a:t>支持遥控器多灯无线控制</a:t>
            </a:r>
            <a:endParaRPr lang="en-US" altLang="zh-CN" sz="1600" dirty="0" smtClean="0"/>
          </a:p>
          <a:p>
            <a:r>
              <a:rPr lang="zh-CN" altLang="en-US" sz="1600" dirty="0" smtClean="0"/>
              <a:t>支持墙壁开关调光，调色</a:t>
            </a:r>
            <a:endParaRPr lang="en-US" altLang="zh-CN" sz="1600" dirty="0" smtClean="0"/>
          </a:p>
          <a:p>
            <a:pPr marL="0" indent="0">
              <a:buNone/>
            </a:pPr>
            <a:endParaRPr lang="en-US" altLang="zh-CN" sz="16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63891269"/>
              </p:ext>
            </p:extLst>
          </p:nvPr>
        </p:nvGraphicFramePr>
        <p:xfrm>
          <a:off x="457491" y="3321356"/>
          <a:ext cx="6732257" cy="2742772"/>
        </p:xfrm>
        <a:graphic>
          <a:graphicData uri="http://schemas.openxmlformats.org/presentationml/2006/ole">
            <p:oleObj spid="_x0000_s47156" name="Visio" r:id="rId3" imgW="9286420" imgH="4088905" progId="Visio.Drawing.11">
              <p:embed/>
            </p:oleObj>
          </a:graphicData>
        </a:graphic>
      </p:graphicFrame>
      <p:sp>
        <p:nvSpPr>
          <p:cNvPr id="8" name="内容占位符 2"/>
          <p:cNvSpPr txBox="1">
            <a:spLocks/>
          </p:cNvSpPr>
          <p:nvPr/>
        </p:nvSpPr>
        <p:spPr bwMode="auto">
          <a:xfrm>
            <a:off x="3693037" y="1457911"/>
            <a:ext cx="2752540" cy="141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CN" altLang="en-US" sz="1800" dirty="0" smtClean="0"/>
              <a:t>应用及规格：</a:t>
            </a:r>
            <a:endParaRPr lang="en-US" altLang="zh-CN" sz="1800" dirty="0" smtClean="0"/>
          </a:p>
          <a:p>
            <a:r>
              <a:rPr lang="zh-CN" altLang="en-US" sz="1600" dirty="0" smtClean="0"/>
              <a:t>输入电压：</a:t>
            </a:r>
            <a:r>
              <a:rPr lang="en-US" altLang="zh-CN" sz="1600" dirty="0" smtClean="0"/>
              <a:t>90</a:t>
            </a:r>
            <a:r>
              <a:rPr lang="zh-CN" altLang="en-US" sz="1600" dirty="0" smtClean="0"/>
              <a:t>－</a:t>
            </a:r>
            <a:r>
              <a:rPr lang="en-US" altLang="zh-CN" sz="1600" dirty="0" smtClean="0"/>
              <a:t>265V</a:t>
            </a:r>
          </a:p>
          <a:p>
            <a:r>
              <a:rPr lang="zh-CN" altLang="en-US" sz="1600" dirty="0" smtClean="0"/>
              <a:t>输出功率：</a:t>
            </a:r>
            <a:r>
              <a:rPr lang="en-US" altLang="zh-CN" sz="1600" dirty="0" smtClean="0"/>
              <a:t>36W</a:t>
            </a:r>
          </a:p>
          <a:p>
            <a:r>
              <a:rPr lang="zh-CN" altLang="en-US" sz="1600" dirty="0" smtClean="0"/>
              <a:t>应用：吸项，</a:t>
            </a:r>
            <a:r>
              <a:rPr lang="zh-CN" altLang="en-US" sz="1600" dirty="0"/>
              <a:t>面</a:t>
            </a:r>
            <a:r>
              <a:rPr lang="zh-CN" altLang="en-US" sz="1600" dirty="0" smtClean="0"/>
              <a:t>板灯</a:t>
            </a:r>
            <a:endParaRPr lang="en-US" altLang="zh-CN" sz="1600" dirty="0" smtClean="0"/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6375993" y="1429555"/>
            <a:ext cx="2215117" cy="141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CN" altLang="en-US" sz="1800" dirty="0" smtClean="0"/>
              <a:t>主控芯片：</a:t>
            </a:r>
            <a:endParaRPr lang="en-US" altLang="zh-CN" sz="1800" dirty="0" smtClean="0"/>
          </a:p>
          <a:p>
            <a:r>
              <a:rPr lang="en-US" altLang="zh-CN" sz="1600" dirty="0" smtClean="0"/>
              <a:t>SD6620</a:t>
            </a:r>
          </a:p>
          <a:p>
            <a:r>
              <a:rPr lang="en-US" altLang="zh-CN" sz="1600" dirty="0" smtClean="0"/>
              <a:t>SC51RF7508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0929">
            <a:off x="6514043" y="4760588"/>
            <a:ext cx="2111697" cy="9421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8123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2925" y="679304"/>
            <a:ext cx="8039100" cy="558974"/>
          </a:xfrm>
        </p:spPr>
        <p:txBody>
          <a:bodyPr/>
          <a:lstStyle/>
          <a:p>
            <a:r>
              <a:rPr lang="zh-CN" altLang="en-US" dirty="0" smtClean="0"/>
              <a:t>调光调色</a:t>
            </a:r>
            <a:r>
              <a:rPr lang="en-US" altLang="zh-CN" dirty="0" smtClean="0"/>
              <a:t>/2.4G/</a:t>
            </a:r>
            <a:r>
              <a:rPr lang="zh-CN" altLang="en-US" dirty="0" smtClean="0"/>
              <a:t>非隔离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14" y="1472090"/>
            <a:ext cx="2752540" cy="153692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dirty="0" smtClean="0"/>
              <a:t>方案特点：</a:t>
            </a:r>
            <a:endParaRPr lang="en-US" altLang="zh-CN" sz="1800" dirty="0" smtClean="0"/>
          </a:p>
          <a:p>
            <a:r>
              <a:rPr lang="en-US" altLang="zh-CN" sz="1600" b="1" dirty="0" smtClean="0"/>
              <a:t>PF&gt;0.9</a:t>
            </a:r>
          </a:p>
          <a:p>
            <a:r>
              <a:rPr lang="en-US" altLang="zh-CN" sz="1600" b="1" dirty="0" smtClean="0"/>
              <a:t>LED</a:t>
            </a:r>
            <a:r>
              <a:rPr lang="zh-CN" altLang="en-US" sz="1600" b="1" dirty="0" smtClean="0"/>
              <a:t>灯电流无过冲</a:t>
            </a:r>
            <a:endParaRPr lang="en-US" altLang="zh-CN" sz="1600" b="1" dirty="0" smtClean="0"/>
          </a:p>
          <a:p>
            <a:pPr marL="0" indent="0">
              <a:buNone/>
            </a:pPr>
            <a:endParaRPr lang="en-US" altLang="zh-CN" sz="16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89387075"/>
              </p:ext>
            </p:extLst>
          </p:nvPr>
        </p:nvGraphicFramePr>
        <p:xfrm>
          <a:off x="0" y="3268092"/>
          <a:ext cx="6284910" cy="2554786"/>
        </p:xfrm>
        <a:graphic>
          <a:graphicData uri="http://schemas.openxmlformats.org/presentationml/2006/ole">
            <p:oleObj spid="_x0000_s48182" name="Visio" r:id="rId3" imgW="12868494" imgH="5564893" progId="Visio.Drawing.11">
              <p:embed/>
            </p:oleObj>
          </a:graphicData>
        </a:graphic>
      </p:graphicFrame>
      <p:sp>
        <p:nvSpPr>
          <p:cNvPr id="8" name="内容占位符 2"/>
          <p:cNvSpPr txBox="1">
            <a:spLocks/>
          </p:cNvSpPr>
          <p:nvPr/>
        </p:nvSpPr>
        <p:spPr bwMode="auto">
          <a:xfrm>
            <a:off x="3693037" y="1457911"/>
            <a:ext cx="2752540" cy="141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CN" altLang="en-US" sz="1800" dirty="0" smtClean="0"/>
              <a:t>应用及规格：</a:t>
            </a:r>
            <a:endParaRPr lang="en-US" altLang="zh-CN" sz="1800" dirty="0" smtClean="0"/>
          </a:p>
          <a:p>
            <a:r>
              <a:rPr lang="zh-CN" altLang="en-US" sz="1600" dirty="0" smtClean="0"/>
              <a:t>输入电压：</a:t>
            </a:r>
            <a:r>
              <a:rPr lang="en-US" altLang="zh-CN" sz="1600" dirty="0" smtClean="0"/>
              <a:t>90</a:t>
            </a:r>
            <a:r>
              <a:rPr lang="zh-CN" altLang="en-US" sz="1600" dirty="0" smtClean="0"/>
              <a:t>－</a:t>
            </a:r>
            <a:r>
              <a:rPr lang="en-US" altLang="zh-CN" sz="1600" dirty="0" smtClean="0"/>
              <a:t>265V</a:t>
            </a:r>
          </a:p>
          <a:p>
            <a:r>
              <a:rPr lang="zh-CN" altLang="en-US" sz="1600" dirty="0" smtClean="0"/>
              <a:t>输出功率：</a:t>
            </a:r>
            <a:r>
              <a:rPr lang="en-US" altLang="zh-CN" sz="1600" dirty="0" smtClean="0"/>
              <a:t>15W</a:t>
            </a:r>
          </a:p>
          <a:p>
            <a:r>
              <a:rPr lang="zh-CN" altLang="en-US" sz="1600" dirty="0" smtClean="0"/>
              <a:t>应用：球泡灯，吸顶灯</a:t>
            </a:r>
            <a:endParaRPr lang="en-US" altLang="zh-CN" sz="1600" dirty="0" smtClean="0"/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6434985" y="1429555"/>
            <a:ext cx="2215117" cy="141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CN" altLang="en-US" sz="1800" dirty="0" smtClean="0"/>
              <a:t>主控芯片：</a:t>
            </a:r>
            <a:endParaRPr lang="en-US" altLang="zh-CN" sz="1800" dirty="0" smtClean="0"/>
          </a:p>
          <a:p>
            <a:r>
              <a:rPr lang="en-US" altLang="zh-CN" sz="1600" dirty="0" smtClean="0"/>
              <a:t>SDH750X/7500</a:t>
            </a:r>
          </a:p>
          <a:p>
            <a:r>
              <a:rPr lang="en-US" altLang="zh-CN" sz="1600" dirty="0" smtClean="0"/>
              <a:t>SC51RF7508</a:t>
            </a:r>
          </a:p>
        </p:txBody>
      </p:sp>
      <p:sp>
        <p:nvSpPr>
          <p:cNvPr id="7" name="矩形 6"/>
          <p:cNvSpPr/>
          <p:nvPr/>
        </p:nvSpPr>
        <p:spPr>
          <a:xfrm>
            <a:off x="7695995" y="5314599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3333FF"/>
                </a:solidFill>
              </a:rPr>
              <a:t>PIC</a:t>
            </a:r>
            <a:r>
              <a:rPr lang="zh-CN" altLang="en-US" b="1" dirty="0" smtClean="0">
                <a:solidFill>
                  <a:srgbClr val="3333FF"/>
                </a:solidFill>
              </a:rPr>
              <a:t>？？</a:t>
            </a:r>
            <a:endParaRPr lang="zh-CN" altLang="en-US" b="1" dirty="0">
              <a:solidFill>
                <a:srgbClr val="3333FF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676" y="3556874"/>
            <a:ext cx="2290638" cy="24431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4725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4"/>
          <p:cNvSpPr>
            <a:spLocks noChangeArrowheads="1"/>
          </p:cNvSpPr>
          <p:nvPr/>
        </p:nvSpPr>
        <p:spPr bwMode="auto">
          <a:xfrm>
            <a:off x="236693" y="531526"/>
            <a:ext cx="5716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4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DLT</a:t>
            </a:r>
            <a:r>
              <a:rPr lang="zh-CN" altLang="en-US" sz="4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旋钮</a:t>
            </a:r>
            <a:r>
              <a:rPr lang="en-US" altLang="zh-CN" sz="4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4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无线调光系统</a:t>
            </a:r>
          </a:p>
        </p:txBody>
      </p:sp>
      <p:sp>
        <p:nvSpPr>
          <p:cNvPr id="8499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zh-CN" altLang="en-US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499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7244078"/>
              </p:ext>
            </p:extLst>
          </p:nvPr>
        </p:nvGraphicFramePr>
        <p:xfrm>
          <a:off x="0" y="1444313"/>
          <a:ext cx="5245100" cy="3122613"/>
        </p:xfrm>
        <a:graphic>
          <a:graphicData uri="http://schemas.openxmlformats.org/presentationml/2006/ole">
            <p:oleObj spid="_x0000_s62477" name="Visio" r:id="rId3" imgW="10905366" imgH="6699126" progId="Visio.Drawing.11">
              <p:embed/>
            </p:oleObj>
          </a:graphicData>
        </a:graphic>
      </p:graphicFrame>
      <p:sp>
        <p:nvSpPr>
          <p:cNvPr id="84998" name="矩形 6"/>
          <p:cNvSpPr>
            <a:spLocks noChangeArrowheads="1"/>
          </p:cNvSpPr>
          <p:nvPr/>
        </p:nvSpPr>
        <p:spPr bwMode="auto">
          <a:xfrm>
            <a:off x="4841874" y="1444313"/>
            <a:ext cx="4302125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lnSpc>
                <a:spcPct val="16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可用墙壁旋钮调光，符合传统使用习惯；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16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可用手机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调光，远程控制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16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灯端无需无线模块，成本低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16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采用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两线法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，不需要改变现有布线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16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灯具待机功耗小（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&lt;100mW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16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整个调光系统待机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&lt;500mW</a:t>
            </a:r>
          </a:p>
        </p:txBody>
      </p:sp>
    </p:spTree>
    <p:extLst>
      <p:ext uri="{BB962C8B-B14F-4D97-AF65-F5344CB8AC3E}">
        <p14:creationId xmlns="" xmlns:p14="http://schemas.microsoft.com/office/powerpoint/2010/main" val="4046816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2925" y="679304"/>
            <a:ext cx="8039100" cy="558974"/>
          </a:xfrm>
        </p:spPr>
        <p:txBody>
          <a:bodyPr/>
          <a:lstStyle/>
          <a:p>
            <a:r>
              <a:rPr lang="zh-CN" altLang="en-US" dirty="0" smtClean="0"/>
              <a:t>相关传感器产品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1552264" y="1554730"/>
            <a:ext cx="3514587" cy="141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CN" altLang="en-US" sz="2400" b="1" dirty="0" smtClean="0"/>
              <a:t>光环境检测：</a:t>
            </a:r>
            <a:endParaRPr lang="en-US" altLang="zh-CN" sz="2400" b="1" dirty="0" smtClean="0"/>
          </a:p>
          <a:p>
            <a:r>
              <a:rPr lang="en-US" altLang="zh-CN" sz="1600" dirty="0" smtClean="0"/>
              <a:t>SPT29B9-ABM4</a:t>
            </a:r>
            <a:r>
              <a:rPr lang="zh-CN" altLang="en-US" sz="1600" dirty="0" smtClean="0"/>
              <a:t>，光敏三极管</a:t>
            </a:r>
            <a:endParaRPr lang="en-US" altLang="zh-CN" sz="1600" dirty="0" smtClean="0"/>
          </a:p>
          <a:p>
            <a:r>
              <a:rPr lang="en-US" altLang="zh-CN" sz="1600" dirty="0" smtClean="0"/>
              <a:t>SPD3936-BAL</a:t>
            </a:r>
            <a:r>
              <a:rPr lang="zh-CN" altLang="en-US" sz="1600" dirty="0" smtClean="0"/>
              <a:t>，光敏二极管</a:t>
            </a:r>
            <a:endParaRPr lang="en-US" altLang="zh-CN" sz="1600" dirty="0" smtClean="0"/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1552265" y="3408962"/>
            <a:ext cx="2215117" cy="141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CN" altLang="en-US" sz="2400" b="1" dirty="0" smtClean="0"/>
              <a:t>人体感应：</a:t>
            </a:r>
            <a:endParaRPr lang="en-US" altLang="zh-CN" sz="2400" b="1" dirty="0" smtClean="0"/>
          </a:p>
          <a:p>
            <a:r>
              <a:rPr lang="en-US" altLang="zh-CN" sz="1600" dirty="0" smtClean="0"/>
              <a:t>SPR912S</a:t>
            </a:r>
          </a:p>
          <a:p>
            <a:pPr marL="0" indent="0">
              <a:buNone/>
            </a:pPr>
            <a:endParaRPr lang="en-US" altLang="zh-CN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38381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1531" y="679304"/>
            <a:ext cx="8039100" cy="558974"/>
          </a:xfrm>
        </p:spPr>
        <p:txBody>
          <a:bodyPr/>
          <a:lstStyle/>
          <a:p>
            <a:r>
              <a:rPr lang="en-US" altLang="zh-CN" sz="4000" dirty="0" smtClean="0"/>
              <a:t>SD660X</a:t>
            </a:r>
            <a:r>
              <a:rPr lang="en-US" altLang="zh-CN" sz="3600" dirty="0" smtClean="0"/>
              <a:t> – </a:t>
            </a:r>
            <a:r>
              <a:rPr lang="zh-CN" altLang="en-US" sz="3600" dirty="0" smtClean="0"/>
              <a:t>低</a:t>
            </a:r>
            <a:r>
              <a:rPr lang="en-US" altLang="zh-CN" sz="3600" dirty="0" smtClean="0"/>
              <a:t>P</a:t>
            </a:r>
            <a:r>
              <a:rPr lang="zh-CN" altLang="en-US" sz="3600" dirty="0" smtClean="0"/>
              <a:t>，</a:t>
            </a:r>
            <a:r>
              <a:rPr lang="en-US" altLang="zh-CN" sz="3600" dirty="0" smtClean="0"/>
              <a:t>PSR</a:t>
            </a:r>
            <a:r>
              <a:rPr lang="zh-CN" altLang="en-US" sz="3600" dirty="0" smtClean="0"/>
              <a:t>驱动芯片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404729" y="4300349"/>
            <a:ext cx="4421761" cy="188779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dirty="0" smtClean="0"/>
              <a:t>产品特点：</a:t>
            </a:r>
            <a:endParaRPr lang="en-US" altLang="zh-CN" sz="1800" dirty="0"/>
          </a:p>
          <a:p>
            <a:r>
              <a:rPr lang="zh-CN" altLang="en-US" sz="1600" dirty="0" smtClean="0"/>
              <a:t>原边电流控制，无副边反馈</a:t>
            </a:r>
            <a:endParaRPr lang="en-US" altLang="zh-CN" sz="1600" dirty="0" smtClean="0"/>
          </a:p>
          <a:p>
            <a:r>
              <a:rPr lang="zh-CN" altLang="en-US" sz="1600" dirty="0" smtClean="0"/>
              <a:t>双绕组变压器</a:t>
            </a:r>
            <a:endParaRPr lang="en-US" altLang="zh-CN" sz="1600" dirty="0" smtClean="0"/>
          </a:p>
          <a:p>
            <a:r>
              <a:rPr lang="zh-CN" altLang="en-US" sz="1600" dirty="0" smtClean="0"/>
              <a:t>内置高压</a:t>
            </a:r>
            <a:r>
              <a:rPr lang="en-US" altLang="zh-CN" sz="1600" dirty="0" smtClean="0"/>
              <a:t>MOS</a:t>
            </a:r>
            <a:r>
              <a:rPr lang="zh-CN" altLang="en-US" sz="1600" dirty="0" smtClean="0"/>
              <a:t>管</a:t>
            </a:r>
            <a:endParaRPr lang="en-US" altLang="zh-CN" sz="1600" dirty="0" smtClean="0"/>
          </a:p>
          <a:p>
            <a:r>
              <a:rPr lang="en-US" altLang="zh-CN" sz="1600" dirty="0" smtClean="0"/>
              <a:t>BOM</a:t>
            </a:r>
            <a:r>
              <a:rPr lang="zh-CN" altLang="en-US" sz="1600" dirty="0" smtClean="0"/>
              <a:t>器件少</a:t>
            </a:r>
            <a:endParaRPr lang="en-US" altLang="zh-CN" sz="1600" dirty="0" smtClean="0"/>
          </a:p>
          <a:p>
            <a:pPr marL="0" indent="0">
              <a:buNone/>
            </a:pPr>
            <a:endParaRPr lang="en-US" altLang="zh-CN" sz="1600" dirty="0" smtClean="0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5892467" y="2049786"/>
            <a:ext cx="2621146" cy="38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CN" altLang="en-US" sz="1800" dirty="0" smtClean="0"/>
              <a:t>主要应用：</a:t>
            </a:r>
            <a:endParaRPr lang="en-US" altLang="zh-CN" sz="1800" dirty="0" smtClean="0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03714536"/>
              </p:ext>
            </p:extLst>
          </p:nvPr>
        </p:nvGraphicFramePr>
        <p:xfrm>
          <a:off x="172750" y="1827274"/>
          <a:ext cx="5161976" cy="2005296"/>
        </p:xfrm>
        <a:graphic>
          <a:graphicData uri="http://schemas.openxmlformats.org/presentationml/2006/ole">
            <p:oleObj spid="_x0000_s9473" name="Visio" r:id="rId4" imgW="5491520" imgH="2237703" progId="Visio.Drawing.11">
              <p:embed/>
            </p:oleObj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01286677"/>
              </p:ext>
            </p:extLst>
          </p:nvPr>
        </p:nvGraphicFramePr>
        <p:xfrm>
          <a:off x="3779158" y="4534904"/>
          <a:ext cx="4699338" cy="1438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722"/>
                <a:gridCol w="1158674"/>
                <a:gridCol w="863029"/>
                <a:gridCol w="899024"/>
                <a:gridCol w="748889"/>
              </a:tblGrid>
              <a:tr h="271444"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Part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No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In-MOS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Rds_on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Package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Power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SD6601S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650V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≤5W</a:t>
                      </a: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SD6602S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600V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≤9W</a:t>
                      </a: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SD6602D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600V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DIP-7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≤12W</a:t>
                      </a: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SD6604D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650V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DIP-7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≤18W</a:t>
                      </a: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6142163" y="3736303"/>
            <a:ext cx="1073629" cy="19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CN" altLang="en-US" sz="1400" dirty="0" smtClean="0"/>
              <a:t>射灯</a:t>
            </a:r>
            <a:endParaRPr lang="en-US" altLang="zh-CN" sz="1400" dirty="0" smtClean="0"/>
          </a:p>
        </p:txBody>
      </p:sp>
      <p:sp>
        <p:nvSpPr>
          <p:cNvPr id="18" name="内容占位符 2"/>
          <p:cNvSpPr txBox="1">
            <a:spLocks/>
          </p:cNvSpPr>
          <p:nvPr/>
        </p:nvSpPr>
        <p:spPr bwMode="auto">
          <a:xfrm>
            <a:off x="7670176" y="3736303"/>
            <a:ext cx="1073629" cy="19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CN" altLang="en-US" sz="1400" dirty="0" smtClean="0"/>
              <a:t>筒灯</a:t>
            </a:r>
            <a:endParaRPr lang="en-US" altLang="zh-CN" sz="1400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64632" y="2637920"/>
            <a:ext cx="1079765" cy="81074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664295" y="416551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列表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93" y="2592088"/>
            <a:ext cx="1390791" cy="9271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7529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1531" y="679304"/>
            <a:ext cx="8039100" cy="558974"/>
          </a:xfrm>
        </p:spPr>
        <p:txBody>
          <a:bodyPr/>
          <a:lstStyle/>
          <a:p>
            <a:r>
              <a:rPr lang="en-US" altLang="zh-CN" sz="4000" dirty="0" smtClean="0"/>
              <a:t>SD6620</a:t>
            </a:r>
            <a:r>
              <a:rPr lang="en-US" altLang="zh-CN" sz="3600" dirty="0" smtClean="0"/>
              <a:t> – </a:t>
            </a:r>
            <a:r>
              <a:rPr lang="zh-CN" altLang="en-US" sz="3600" dirty="0" smtClean="0"/>
              <a:t>低</a:t>
            </a:r>
            <a:r>
              <a:rPr lang="en-US" altLang="zh-CN" sz="3600" dirty="0" smtClean="0"/>
              <a:t>P</a:t>
            </a:r>
            <a:r>
              <a:rPr lang="zh-CN" altLang="en-US" sz="3600" dirty="0" smtClean="0"/>
              <a:t>，</a:t>
            </a:r>
            <a:r>
              <a:rPr lang="en-US" altLang="zh-CN" sz="3600" dirty="0" smtClean="0"/>
              <a:t>PSR</a:t>
            </a:r>
            <a:r>
              <a:rPr lang="zh-CN" altLang="en-US" sz="3600" dirty="0" smtClean="0"/>
              <a:t>驱动芯片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1230069" y="1179513"/>
          <a:ext cx="6096167" cy="3146302"/>
        </p:xfrm>
        <a:graphic>
          <a:graphicData uri="http://schemas.openxmlformats.org/presentationml/2006/ole">
            <p:oleObj spid="_x0000_s68610" name="Visio" r:id="rId4" imgW="5812180" imgH="2999970" progId="Visio.Drawing.11">
              <p:embed/>
            </p:oleObj>
          </a:graphicData>
        </a:graphic>
      </p:graphicFrame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04729" y="4300349"/>
            <a:ext cx="4421761" cy="188779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dirty="0" smtClean="0"/>
              <a:t>产品特点：</a:t>
            </a:r>
            <a:endParaRPr lang="en-US" altLang="zh-CN" sz="1800" dirty="0"/>
          </a:p>
          <a:p>
            <a:r>
              <a:rPr lang="zh-CN" altLang="en-US" sz="1600" dirty="0" smtClean="0"/>
              <a:t>原边电流控制，无副边反馈</a:t>
            </a:r>
            <a:endParaRPr lang="en-US" altLang="zh-CN" sz="1600" dirty="0" smtClean="0"/>
          </a:p>
          <a:p>
            <a:r>
              <a:rPr lang="en-US" altLang="zh-CN" sz="1600" dirty="0" smtClean="0"/>
              <a:t>BOM</a:t>
            </a:r>
            <a:r>
              <a:rPr lang="zh-CN" altLang="en-US" sz="1600" dirty="0" smtClean="0"/>
              <a:t>器件少</a:t>
            </a:r>
            <a:endParaRPr lang="en-US" altLang="zh-CN" sz="1600" dirty="0" smtClean="0"/>
          </a:p>
          <a:p>
            <a:r>
              <a:rPr lang="en-US" altLang="zh-CN" sz="1600" dirty="0" smtClean="0"/>
              <a:t>CV/CC</a:t>
            </a:r>
          </a:p>
          <a:p>
            <a:pPr marL="0" indent="0">
              <a:buNone/>
            </a:pPr>
            <a:endParaRPr lang="en-US" altLang="zh-CN" sz="1600" dirty="0" smtClean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01286677"/>
              </p:ext>
            </p:extLst>
          </p:nvPr>
        </p:nvGraphicFramePr>
        <p:xfrm>
          <a:off x="3779158" y="4534904"/>
          <a:ext cx="4699338" cy="563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722"/>
                <a:gridCol w="1158674"/>
                <a:gridCol w="863029"/>
                <a:gridCol w="899024"/>
                <a:gridCol w="748889"/>
              </a:tblGrid>
              <a:tr h="271444"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Part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No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In-MOS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Rds_on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Package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Power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SD6620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External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SOT23-6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≤36W</a:t>
                      </a: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3664295" y="416551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列表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7529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201" y="679304"/>
            <a:ext cx="8039100" cy="558974"/>
          </a:xfrm>
        </p:spPr>
        <p:txBody>
          <a:bodyPr/>
          <a:lstStyle/>
          <a:p>
            <a:r>
              <a:rPr lang="zh-CN" altLang="en-US" sz="4000" dirty="0" smtClean="0"/>
              <a:t>第二代，</a:t>
            </a:r>
            <a:r>
              <a:rPr lang="en-US" altLang="zh-CN" sz="4000" dirty="0" smtClean="0"/>
              <a:t>SD670X</a:t>
            </a:r>
            <a:r>
              <a:rPr lang="en-US" altLang="zh-CN" sz="4000" dirty="0" smtClean="0">
                <a:solidFill>
                  <a:srgbClr val="3333FF"/>
                </a:solidFill>
              </a:rPr>
              <a:t>C</a:t>
            </a:r>
            <a:endParaRPr lang="zh-CN" altLang="en-US" sz="3600" dirty="0">
              <a:solidFill>
                <a:srgbClr val="3333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330298" y="4420091"/>
            <a:ext cx="6295114" cy="2111337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dirty="0" smtClean="0"/>
              <a:t>产品特点：</a:t>
            </a:r>
            <a:endParaRPr lang="en-US" altLang="zh-CN" sz="1800" dirty="0"/>
          </a:p>
          <a:p>
            <a:r>
              <a:rPr lang="zh-CN" altLang="en-US" sz="1600" dirty="0" smtClean="0"/>
              <a:t>非隔离，实地降压结构</a:t>
            </a:r>
            <a:endParaRPr lang="en-US" altLang="zh-CN" sz="1600" dirty="0" smtClean="0"/>
          </a:p>
          <a:p>
            <a:r>
              <a:rPr lang="zh-CN" altLang="en-US" sz="1600" dirty="0" smtClean="0"/>
              <a:t>高效率，线性调整率好</a:t>
            </a:r>
            <a:endParaRPr lang="en-US" altLang="zh-CN" sz="1600" dirty="0" smtClean="0"/>
          </a:p>
          <a:p>
            <a:r>
              <a:rPr lang="en-US" altLang="zh-CN" sz="1600" dirty="0" smtClean="0"/>
              <a:t>BOM</a:t>
            </a:r>
            <a:r>
              <a:rPr lang="zh-CN" altLang="en-US" sz="1600" dirty="0" smtClean="0"/>
              <a:t>器件少</a:t>
            </a:r>
            <a:endParaRPr lang="en-US" altLang="zh-CN" sz="1600" dirty="0" smtClean="0"/>
          </a:p>
          <a:p>
            <a:r>
              <a:rPr lang="en-US" altLang="zh-CN" sz="1600" b="1" dirty="0" smtClean="0"/>
              <a:t>ROVP</a:t>
            </a:r>
            <a:r>
              <a:rPr lang="zh-CN" altLang="en-US" sz="1600" b="1" dirty="0" smtClean="0"/>
              <a:t>可接地，彻底防潮湿</a:t>
            </a:r>
            <a:endParaRPr lang="en-US" altLang="zh-CN" sz="1600" b="1" dirty="0" smtClean="0"/>
          </a:p>
          <a:p>
            <a:pPr marL="0" indent="0">
              <a:buNone/>
            </a:pPr>
            <a:endParaRPr lang="en-US" altLang="zh-CN" sz="1600" dirty="0" smtClean="0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5757303" y="2049786"/>
            <a:ext cx="2621146" cy="38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CN" altLang="en-US" sz="1800" dirty="0" smtClean="0"/>
              <a:t>主要应用：</a:t>
            </a:r>
            <a:endParaRPr lang="en-US" altLang="zh-CN" sz="1800" dirty="0" smtClean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91616180"/>
              </p:ext>
            </p:extLst>
          </p:nvPr>
        </p:nvGraphicFramePr>
        <p:xfrm>
          <a:off x="160359" y="2013235"/>
          <a:ext cx="5123162" cy="2012942"/>
        </p:xfrm>
        <a:graphic>
          <a:graphicData uri="http://schemas.openxmlformats.org/presentationml/2006/ole">
            <p:oleObj spid="_x0000_s29895" name="Visio" r:id="rId4" imgW="5491525" imgH="2237718" progId="Visio.Drawing.11">
              <p:embed/>
            </p:oleObj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31734" y="2651272"/>
            <a:ext cx="793678" cy="7936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11" y="2545615"/>
            <a:ext cx="1642213" cy="11185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6900521" y="2488021"/>
            <a:ext cx="252419" cy="12292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7082311" y="2434856"/>
            <a:ext cx="1753340" cy="18451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8663599" y="2488021"/>
            <a:ext cx="147912" cy="12292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7082311" y="3592800"/>
            <a:ext cx="1753340" cy="1245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62157687"/>
              </p:ext>
            </p:extLst>
          </p:nvPr>
        </p:nvGraphicFramePr>
        <p:xfrm>
          <a:off x="3820198" y="4783411"/>
          <a:ext cx="4851168" cy="1268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717"/>
                <a:gridCol w="949346"/>
                <a:gridCol w="836456"/>
                <a:gridCol w="971494"/>
                <a:gridCol w="874155"/>
              </a:tblGrid>
              <a:tr h="248489"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Part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No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In-</a:t>
                      </a:r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mos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Rds_on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package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Power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8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 SD6701ASC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7W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SD6701SC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7.5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9W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SD6702SC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12W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SD6702DC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DIP-7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18W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内容占位符 2"/>
          <p:cNvSpPr txBox="1">
            <a:spLocks/>
          </p:cNvSpPr>
          <p:nvPr/>
        </p:nvSpPr>
        <p:spPr bwMode="auto">
          <a:xfrm>
            <a:off x="6153742" y="3736303"/>
            <a:ext cx="1073629" cy="19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CN" altLang="en-US" sz="1400" dirty="0" smtClean="0"/>
              <a:t>球泡灯</a:t>
            </a:r>
            <a:endParaRPr lang="en-US" altLang="zh-CN" sz="1400" dirty="0" smtClean="0"/>
          </a:p>
        </p:txBody>
      </p:sp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7597737" y="3736303"/>
            <a:ext cx="1073629" cy="19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CN" altLang="en-US" sz="1400" dirty="0" smtClean="0"/>
              <a:t>吸顶灯</a:t>
            </a:r>
            <a:endParaRPr lang="en-US" altLang="zh-CN" sz="1400" dirty="0" smtClean="0"/>
          </a:p>
        </p:txBody>
      </p:sp>
      <p:sp>
        <p:nvSpPr>
          <p:cNvPr id="20" name="矩形 19"/>
          <p:cNvSpPr/>
          <p:nvPr/>
        </p:nvSpPr>
        <p:spPr>
          <a:xfrm>
            <a:off x="3740495" y="433929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列表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344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2669" y="679304"/>
            <a:ext cx="8039100" cy="558974"/>
          </a:xfrm>
        </p:spPr>
        <p:txBody>
          <a:bodyPr/>
          <a:lstStyle/>
          <a:p>
            <a:r>
              <a:rPr lang="en-US" altLang="zh-CN" sz="4000" dirty="0" smtClean="0"/>
              <a:t>SD692X</a:t>
            </a:r>
            <a:r>
              <a:rPr lang="en-US" altLang="zh-CN" sz="3600" dirty="0" smtClean="0"/>
              <a:t> – </a:t>
            </a:r>
            <a:r>
              <a:rPr lang="zh-CN" altLang="en-US" sz="3600" dirty="0" smtClean="0"/>
              <a:t>高</a:t>
            </a:r>
            <a:r>
              <a:rPr lang="en-US" altLang="zh-CN" sz="3600" dirty="0" smtClean="0"/>
              <a:t>P</a:t>
            </a:r>
            <a:r>
              <a:rPr lang="zh-CN" altLang="en-US" sz="3600" dirty="0" smtClean="0"/>
              <a:t>，降压驱动芯片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463011" y="4167499"/>
            <a:ext cx="4989204" cy="2120999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dirty="0" smtClean="0"/>
              <a:t>产品特点：</a:t>
            </a:r>
            <a:endParaRPr lang="en-US" altLang="zh-CN" sz="1800" dirty="0"/>
          </a:p>
          <a:p>
            <a:r>
              <a:rPr lang="zh-CN" altLang="en-US" sz="1600" dirty="0" smtClean="0"/>
              <a:t>非隔离，浮地降压结构</a:t>
            </a:r>
            <a:endParaRPr lang="en-US" altLang="zh-CN" sz="1600" dirty="0" smtClean="0"/>
          </a:p>
          <a:p>
            <a:r>
              <a:rPr lang="zh-CN" altLang="en-US" sz="1600" dirty="0" smtClean="0"/>
              <a:t>可采用单绕组电感</a:t>
            </a:r>
            <a:endParaRPr lang="en-US" altLang="zh-CN" sz="1600" dirty="0" smtClean="0"/>
          </a:p>
          <a:p>
            <a:r>
              <a:rPr lang="zh-CN" altLang="en-US" sz="1600" dirty="0" smtClean="0"/>
              <a:t>内置高压</a:t>
            </a:r>
            <a:r>
              <a:rPr lang="en-US" altLang="zh-CN" sz="1600" dirty="0" smtClean="0"/>
              <a:t>MOS</a:t>
            </a:r>
            <a:r>
              <a:rPr lang="zh-CN" altLang="en-US" sz="1600" dirty="0" smtClean="0"/>
              <a:t>管</a:t>
            </a:r>
            <a:endParaRPr lang="en-US" altLang="zh-CN" sz="1600" dirty="0" smtClean="0"/>
          </a:p>
          <a:p>
            <a:r>
              <a:rPr lang="en-US" altLang="zh-CN" sz="1600" dirty="0" smtClean="0"/>
              <a:t>VCC</a:t>
            </a:r>
            <a:r>
              <a:rPr lang="zh-CN" altLang="en-US" sz="1600" dirty="0" smtClean="0"/>
              <a:t>输出供电</a:t>
            </a:r>
            <a:endParaRPr lang="en-US" altLang="zh-CN" sz="1600" dirty="0" smtClean="0"/>
          </a:p>
          <a:p>
            <a:r>
              <a:rPr lang="zh-CN" altLang="en-US" sz="1600" dirty="0" smtClean="0"/>
              <a:t>内置</a:t>
            </a:r>
            <a:r>
              <a:rPr lang="en-US" altLang="zh-CN" sz="1600" dirty="0" smtClean="0"/>
              <a:t>350V/500V MOS</a:t>
            </a:r>
            <a:r>
              <a:rPr lang="zh-CN" altLang="en-US" sz="1600" dirty="0" smtClean="0"/>
              <a:t>管</a:t>
            </a:r>
            <a:endParaRPr lang="en-US" altLang="zh-CN" sz="1600" dirty="0" smtClean="0"/>
          </a:p>
          <a:p>
            <a:pPr marL="0" indent="0">
              <a:buNone/>
            </a:pPr>
            <a:endParaRPr lang="en-US" altLang="zh-CN" sz="1600" dirty="0" smtClean="0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6064263" y="1957422"/>
            <a:ext cx="2621146" cy="38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zh-CN" altLang="en-US" sz="1800" dirty="0" smtClean="0"/>
              <a:t>主要应用：</a:t>
            </a:r>
            <a:endParaRPr lang="en-US" altLang="zh-CN" sz="1800" dirty="0" smtClean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4019010"/>
              </p:ext>
            </p:extLst>
          </p:nvPr>
        </p:nvGraphicFramePr>
        <p:xfrm>
          <a:off x="3868614" y="4482292"/>
          <a:ext cx="4643826" cy="1648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58"/>
                <a:gridCol w="871420"/>
                <a:gridCol w="891943"/>
                <a:gridCol w="891943"/>
                <a:gridCol w="817462"/>
              </a:tblGrid>
              <a:tr h="274822"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Part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No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In-MOS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Rds_on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Package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Power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8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SD6922AS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4.5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≤11W</a:t>
                      </a: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8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SD6922S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600V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</a:t>
                      </a:r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12W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8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SD6924S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600V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1.8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≤18W</a:t>
                      </a: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8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rgbClr val="3333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SD6924D</a:t>
                      </a:r>
                      <a:endParaRPr lang="zh-CN" altLang="en-US" sz="1200" b="1" dirty="0" smtClean="0">
                        <a:solidFill>
                          <a:srgbClr val="3333FF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 smtClean="0">
                          <a:solidFill>
                            <a:srgbClr val="3333FF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600V</a:t>
                      </a:r>
                      <a:endParaRPr lang="zh-CN" altLang="en-US" sz="1100" b="1" dirty="0">
                        <a:solidFill>
                          <a:srgbClr val="3333FF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3333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1.9</a:t>
                      </a:r>
                      <a:endParaRPr lang="zh-CN" altLang="en-US" sz="1100" b="1" dirty="0">
                        <a:solidFill>
                          <a:srgbClr val="3333FF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3333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DIP-7</a:t>
                      </a:r>
                      <a:endParaRPr lang="zh-CN" altLang="en-US" sz="1100" b="1" dirty="0">
                        <a:solidFill>
                          <a:srgbClr val="3333FF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rgbClr val="3333FF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≤24W</a:t>
                      </a: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   SD6920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External</a:t>
                      </a: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SOT23-6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≤50W</a:t>
                      </a:r>
                    </a:p>
                  </a:txBody>
                  <a:tcPr marL="91441" marR="91441" marT="35997" marB="359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32" y="2577762"/>
            <a:ext cx="1661995" cy="9571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90" y="2577762"/>
            <a:ext cx="1213104" cy="847247"/>
          </a:xfrm>
          <a:prstGeom prst="rect">
            <a:avLst/>
          </a:prstGeom>
        </p:spPr>
      </p:pic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6248042" y="3601407"/>
            <a:ext cx="1073629" cy="19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1400" dirty="0" smtClean="0"/>
              <a:t>Tube light</a:t>
            </a:r>
          </a:p>
        </p:txBody>
      </p:sp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7736196" y="3601407"/>
            <a:ext cx="851964" cy="19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zh-CN" altLang="en-US" sz="1400" dirty="0" smtClean="0"/>
              <a:t>球泡灯</a:t>
            </a:r>
            <a:endParaRPr lang="en-US" altLang="zh-CN" sz="1400" dirty="0" smtClean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88779534"/>
              </p:ext>
            </p:extLst>
          </p:nvPr>
        </p:nvGraphicFramePr>
        <p:xfrm>
          <a:off x="308798" y="1839817"/>
          <a:ext cx="5125242" cy="2117654"/>
        </p:xfrm>
        <a:graphic>
          <a:graphicData uri="http://schemas.openxmlformats.org/presentationml/2006/ole">
            <p:oleObj spid="_x0000_s31939" name="Visio" r:id="rId6" imgW="6476167" imgH="2674890" progId="Visio.Drawing.11">
              <p:embed/>
            </p:oleObj>
          </a:graphicData>
        </a:graphic>
      </p:graphicFrame>
      <p:sp>
        <p:nvSpPr>
          <p:cNvPr id="16" name="矩形 15"/>
          <p:cNvSpPr/>
          <p:nvPr/>
        </p:nvSpPr>
        <p:spPr>
          <a:xfrm>
            <a:off x="3825931" y="407314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列表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4630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2669" y="679304"/>
            <a:ext cx="8039100" cy="558974"/>
          </a:xfrm>
        </p:spPr>
        <p:txBody>
          <a:bodyPr/>
          <a:lstStyle/>
          <a:p>
            <a:r>
              <a:rPr lang="en-US" altLang="zh-CN" sz="4000" dirty="0" smtClean="0"/>
              <a:t>SD680X</a:t>
            </a:r>
            <a:r>
              <a:rPr lang="en-US" altLang="zh-CN" sz="3600" dirty="0" smtClean="0"/>
              <a:t> – </a:t>
            </a:r>
            <a:r>
              <a:rPr lang="zh-CN" altLang="en-US" sz="3600" dirty="0" smtClean="0"/>
              <a:t>高</a:t>
            </a:r>
            <a:r>
              <a:rPr lang="en-US" altLang="zh-CN" sz="3600" dirty="0" smtClean="0"/>
              <a:t>P</a:t>
            </a:r>
            <a:r>
              <a:rPr lang="zh-CN" altLang="en-US" sz="3600" dirty="0" smtClean="0"/>
              <a:t>，</a:t>
            </a:r>
            <a:r>
              <a:rPr lang="en-US" altLang="zh-CN" sz="3600" dirty="0" smtClean="0"/>
              <a:t>PSR</a:t>
            </a:r>
            <a:r>
              <a:rPr lang="zh-CN" altLang="en-US" sz="3600" dirty="0" smtClean="0"/>
              <a:t>驱动芯片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394569" y="4208909"/>
            <a:ext cx="3741969" cy="188779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dirty="0" smtClean="0"/>
              <a:t>产品特点：</a:t>
            </a:r>
            <a:endParaRPr lang="en-US" altLang="zh-CN" sz="1800" dirty="0"/>
          </a:p>
          <a:p>
            <a:r>
              <a:rPr lang="zh-CN" altLang="en-US" sz="1600" dirty="0" smtClean="0"/>
              <a:t>原边电流控制，无副边反馈</a:t>
            </a:r>
            <a:endParaRPr lang="en-US" altLang="zh-CN" sz="1600" dirty="0" smtClean="0"/>
          </a:p>
          <a:p>
            <a:r>
              <a:rPr lang="zh-CN" altLang="en-US" sz="1600" dirty="0" smtClean="0"/>
              <a:t>电流精度高</a:t>
            </a:r>
            <a:endParaRPr lang="en-US" altLang="zh-CN" sz="1600" dirty="0" smtClean="0"/>
          </a:p>
          <a:p>
            <a:r>
              <a:rPr lang="zh-CN" altLang="en-US" sz="1600" dirty="0" smtClean="0"/>
              <a:t>内置高压</a:t>
            </a:r>
            <a:r>
              <a:rPr lang="en-US" altLang="zh-CN" sz="1600" dirty="0" smtClean="0"/>
              <a:t>MOS</a:t>
            </a:r>
            <a:r>
              <a:rPr lang="zh-CN" altLang="en-US" sz="1600" dirty="0" smtClean="0"/>
              <a:t>管</a:t>
            </a:r>
            <a:endParaRPr lang="en-US" altLang="zh-CN" sz="1600" dirty="0" smtClean="0"/>
          </a:p>
          <a:p>
            <a:r>
              <a:rPr lang="en-US" altLang="zh-CN" sz="1600" dirty="0" smtClean="0"/>
              <a:t>THD&lt;10%(</a:t>
            </a:r>
            <a:r>
              <a:rPr lang="zh-CN" altLang="en-US" sz="1600" dirty="0" smtClean="0"/>
              <a:t>加补偿）</a:t>
            </a:r>
            <a:endParaRPr lang="en-US" altLang="zh-CN" sz="1600" dirty="0" smtClean="0"/>
          </a:p>
          <a:p>
            <a:r>
              <a:rPr lang="zh-CN" altLang="en-US" sz="1600" dirty="0" smtClean="0"/>
              <a:t>开发高功率产品</a:t>
            </a:r>
            <a:endParaRPr lang="en-US" altLang="zh-CN" sz="1600" dirty="0" smtClean="0"/>
          </a:p>
          <a:p>
            <a:endParaRPr lang="en-US" altLang="zh-CN" sz="1600" b="1" dirty="0" smtClean="0"/>
          </a:p>
          <a:p>
            <a:pPr marL="0" indent="0">
              <a:buNone/>
            </a:pPr>
            <a:endParaRPr lang="en-US" altLang="zh-CN" sz="1600" dirty="0" smtClean="0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5534010" y="1805946"/>
            <a:ext cx="2621146" cy="38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CN" altLang="en-US" sz="1800" dirty="0" smtClean="0"/>
              <a:t>主要应用：</a:t>
            </a:r>
            <a:endParaRPr lang="en-US" altLang="zh-CN" sz="1800" dirty="0" smtClean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93" y="2348248"/>
            <a:ext cx="1390791" cy="927194"/>
          </a:xfrm>
          <a:prstGeom prst="rect">
            <a:avLst/>
          </a:prstGeom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65912210"/>
              </p:ext>
            </p:extLst>
          </p:nvPr>
        </p:nvGraphicFramePr>
        <p:xfrm>
          <a:off x="176656" y="1785150"/>
          <a:ext cx="4961602" cy="1926328"/>
        </p:xfrm>
        <a:graphic>
          <a:graphicData uri="http://schemas.openxmlformats.org/presentationml/2006/ole">
            <p:oleObj spid="_x0000_s30913" name="Visio" r:id="rId5" imgW="5491533" imgH="2237760" progId="Visio.Drawing.11">
              <p:embed/>
            </p:oleObj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3498523"/>
              </p:ext>
            </p:extLst>
          </p:nvPr>
        </p:nvGraphicFramePr>
        <p:xfrm>
          <a:off x="3947746" y="4517487"/>
          <a:ext cx="4685021" cy="1686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962"/>
                <a:gridCol w="892595"/>
                <a:gridCol w="836003"/>
                <a:gridCol w="855832"/>
                <a:gridCol w="913629"/>
              </a:tblGrid>
              <a:tr h="281043"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Part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No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In-MOS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Rds_on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Package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Power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</a:t>
                      </a: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SD6802SE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650V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4.4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≤7W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</a:t>
                      </a: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SD6804SE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650V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1.95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≤12</a:t>
                      </a:r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W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rgbClr val="3333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SD6804DC</a:t>
                      </a:r>
                      <a:endParaRPr lang="zh-CN" altLang="en-US" sz="1200" b="1" dirty="0" smtClean="0">
                        <a:solidFill>
                          <a:srgbClr val="3333FF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 smtClean="0">
                          <a:solidFill>
                            <a:srgbClr val="3333FF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650V</a:t>
                      </a:r>
                      <a:endParaRPr lang="zh-CN" altLang="en-US" sz="1100" b="1" dirty="0">
                        <a:solidFill>
                          <a:srgbClr val="3333FF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3333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2.3</a:t>
                      </a:r>
                      <a:endParaRPr lang="zh-CN" altLang="en-US" sz="1100" b="1" dirty="0">
                        <a:solidFill>
                          <a:srgbClr val="3333FF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3333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DIP-7</a:t>
                      </a:r>
                      <a:endParaRPr lang="zh-CN" altLang="en-US" sz="1100" b="1" dirty="0">
                        <a:solidFill>
                          <a:srgbClr val="3333FF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rgbClr val="3333FF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≤18W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rgbClr val="3333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SD6807DC</a:t>
                      </a:r>
                      <a:endParaRPr lang="zh-CN" altLang="en-US" sz="1200" b="1" dirty="0" smtClean="0">
                        <a:solidFill>
                          <a:srgbClr val="3333FF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3333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650V</a:t>
                      </a:r>
                      <a:endParaRPr lang="zh-CN" altLang="en-US" sz="1100" b="1" dirty="0">
                        <a:solidFill>
                          <a:srgbClr val="3333FF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3333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1.1</a:t>
                      </a:r>
                      <a:endParaRPr lang="zh-CN" altLang="en-US" sz="1100" b="1" dirty="0">
                        <a:solidFill>
                          <a:srgbClr val="3333FF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3333FF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DIP-7</a:t>
                      </a:r>
                      <a:endParaRPr lang="zh-CN" altLang="en-US" sz="1100" b="1" dirty="0">
                        <a:solidFill>
                          <a:srgbClr val="3333FF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rgbClr val="3333FF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≤22W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 SD6800BC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External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SOP-8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≤80W</a:t>
                      </a:r>
                    </a:p>
                  </a:txBody>
                  <a:tcPr marL="91441" marR="91441" marT="36020" marB="360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内容占位符 2"/>
          <p:cNvSpPr txBox="1">
            <a:spLocks/>
          </p:cNvSpPr>
          <p:nvPr/>
        </p:nvSpPr>
        <p:spPr bwMode="auto">
          <a:xfrm>
            <a:off x="5959037" y="3385660"/>
            <a:ext cx="1073629" cy="19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CN" altLang="en-US" sz="1400" dirty="0" smtClean="0"/>
              <a:t>泛光灯</a:t>
            </a:r>
            <a:endParaRPr lang="en-US" altLang="zh-CN" sz="1400" dirty="0" smtClean="0"/>
          </a:p>
        </p:txBody>
      </p:sp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7674187" y="3375500"/>
            <a:ext cx="1073629" cy="19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CN" altLang="en-US" sz="1400" dirty="0" smtClean="0"/>
              <a:t>筒灯</a:t>
            </a:r>
            <a:endParaRPr lang="en-US" altLang="zh-CN" sz="1400" dirty="0" smtClean="0"/>
          </a:p>
        </p:txBody>
      </p:sp>
      <p:sp>
        <p:nvSpPr>
          <p:cNvPr id="18" name="矩形 17"/>
          <p:cNvSpPr/>
          <p:nvPr/>
        </p:nvSpPr>
        <p:spPr>
          <a:xfrm>
            <a:off x="3887815" y="412487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列表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198" y="2306973"/>
            <a:ext cx="893762" cy="9408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6468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9326" y="1721717"/>
            <a:ext cx="3453883" cy="1842365"/>
          </a:xfrm>
        </p:spPr>
        <p:txBody>
          <a:bodyPr/>
          <a:lstStyle/>
          <a:p>
            <a:r>
              <a:rPr lang="zh-CN" altLang="en-US" dirty="0" smtClean="0"/>
              <a:t>高压直接驱动</a:t>
            </a:r>
            <a:endParaRPr lang="en-US" altLang="zh-CN" dirty="0" smtClean="0"/>
          </a:p>
          <a:p>
            <a:r>
              <a:rPr lang="zh-CN" altLang="en-US" dirty="0" smtClean="0"/>
              <a:t>无电感等磁性元件</a:t>
            </a:r>
            <a:endParaRPr lang="en-US" altLang="zh-CN" dirty="0" smtClean="0"/>
          </a:p>
          <a:p>
            <a:r>
              <a:rPr lang="zh-CN" altLang="en-US" dirty="0" smtClean="0"/>
              <a:t>无</a:t>
            </a:r>
            <a:r>
              <a:rPr lang="en-US" altLang="zh-CN" dirty="0" smtClean="0"/>
              <a:t>EMI</a:t>
            </a:r>
          </a:p>
          <a:p>
            <a:r>
              <a:rPr lang="zh-CN" altLang="en-US" dirty="0" smtClean="0"/>
              <a:t>适用光电一体化应用</a:t>
            </a: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46137962"/>
              </p:ext>
            </p:extLst>
          </p:nvPr>
        </p:nvGraphicFramePr>
        <p:xfrm>
          <a:off x="4089545" y="1905722"/>
          <a:ext cx="4413250" cy="1128712"/>
        </p:xfrm>
        <a:graphic>
          <a:graphicData uri="http://schemas.openxmlformats.org/presentationml/2006/ole">
            <p:oleObj spid="_x0000_s63508" name="Visio" r:id="rId3" imgW="5443179" imgH="1330830" progId="Visio.Drawing.11">
              <p:embed/>
            </p:oleObj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25293987"/>
              </p:ext>
            </p:extLst>
          </p:nvPr>
        </p:nvGraphicFramePr>
        <p:xfrm>
          <a:off x="4141931" y="3660199"/>
          <a:ext cx="4490605" cy="1652964"/>
        </p:xfrm>
        <a:graphic>
          <a:graphicData uri="http://schemas.openxmlformats.org/presentationml/2006/ole">
            <p:oleObj spid="_x0000_s63510" name="Visio" r:id="rId4" imgW="7058250" imgH="2504980" progId="Visio.Drawing.11">
              <p:embed/>
            </p:oleObj>
          </a:graphicData>
        </a:graphic>
      </p:graphicFrame>
      <p:graphicFrame>
        <p:nvGraphicFramePr>
          <p:cNvPr id="10" name="Group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7814645"/>
              </p:ext>
            </p:extLst>
          </p:nvPr>
        </p:nvGraphicFramePr>
        <p:xfrm>
          <a:off x="538452" y="4601008"/>
          <a:ext cx="3525836" cy="1033556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228658"/>
                <a:gridCol w="945271"/>
                <a:gridCol w="1351907"/>
              </a:tblGrid>
              <a:tr h="3352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型号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3" marR="91453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通道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3" marR="91453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封装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3" marR="91453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1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SD6501A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3" marR="91453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单通道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3" marR="91453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TO-252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3" marR="91453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1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SD6504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3" marR="91453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四通道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3" marR="91453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ESOP-8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53" marR="91453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00032" y="722187"/>
            <a:ext cx="8039100" cy="563692"/>
          </a:xfrm>
        </p:spPr>
        <p:txBody>
          <a:bodyPr/>
          <a:lstStyle/>
          <a:p>
            <a:r>
              <a:rPr lang="en-US" altLang="zh-CN" sz="4000" dirty="0" smtClean="0"/>
              <a:t>SD650X</a:t>
            </a:r>
            <a:r>
              <a:rPr lang="en-US" altLang="zh-CN" sz="3600" dirty="0" smtClean="0"/>
              <a:t> </a:t>
            </a:r>
            <a:r>
              <a:rPr lang="zh-CN" altLang="en-US" sz="3600" dirty="0" smtClean="0"/>
              <a:t>－</a:t>
            </a:r>
            <a:r>
              <a:rPr lang="en-US" altLang="zh-CN" sz="3600" dirty="0" smtClean="0"/>
              <a:t> </a:t>
            </a:r>
            <a:r>
              <a:rPr lang="zh-CN" altLang="en-US" sz="3600" dirty="0" smtClean="0"/>
              <a:t>高压线性恒流</a:t>
            </a:r>
            <a:endParaRPr lang="zh-CN" alt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662125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467" y="650420"/>
            <a:ext cx="5948825" cy="558974"/>
          </a:xfrm>
        </p:spPr>
        <p:txBody>
          <a:bodyPr/>
          <a:lstStyle/>
          <a:p>
            <a:r>
              <a:rPr lang="en-US" altLang="zh-CN" sz="4000" dirty="0" smtClean="0"/>
              <a:t>SD6501</a:t>
            </a:r>
            <a:r>
              <a:rPr lang="en-US" altLang="zh-CN" sz="3600" dirty="0" smtClean="0"/>
              <a:t> </a:t>
            </a:r>
            <a:r>
              <a:rPr lang="zh-CN" altLang="en-US" sz="3600" dirty="0" smtClean="0"/>
              <a:t>－</a:t>
            </a:r>
            <a:r>
              <a:rPr lang="en-US" altLang="zh-CN" sz="3600" dirty="0" smtClean="0"/>
              <a:t> </a:t>
            </a:r>
            <a:r>
              <a:rPr lang="zh-CN" altLang="en-US" sz="3600" dirty="0" smtClean="0"/>
              <a:t>高压线性恒流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graphicFrame>
        <p:nvGraphicFramePr>
          <p:cNvPr id="1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14022233"/>
              </p:ext>
            </p:extLst>
          </p:nvPr>
        </p:nvGraphicFramePr>
        <p:xfrm>
          <a:off x="361509" y="1828174"/>
          <a:ext cx="5643563" cy="1601787"/>
        </p:xfrm>
        <a:graphic>
          <a:graphicData uri="http://schemas.openxmlformats.org/presentationml/2006/ole">
            <p:oleObj spid="_x0000_s64520" name="Visio" r:id="rId4" imgW="5443179" imgH="1495530" progId="Visio.Drawing.11">
              <p:embed/>
            </p:oleObj>
          </a:graphicData>
        </a:graphic>
      </p:graphicFrame>
      <p:sp>
        <p:nvSpPr>
          <p:cNvPr id="22" name="内容占位符 2"/>
          <p:cNvSpPr>
            <a:spLocks noGrp="1"/>
          </p:cNvSpPr>
          <p:nvPr>
            <p:ph idx="1"/>
          </p:nvPr>
        </p:nvSpPr>
        <p:spPr>
          <a:xfrm>
            <a:off x="591553" y="3884555"/>
            <a:ext cx="4160487" cy="2511639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dirty="0" smtClean="0"/>
              <a:t>产品特点：</a:t>
            </a:r>
            <a:endParaRPr lang="en-US" altLang="zh-CN" sz="1800" dirty="0"/>
          </a:p>
          <a:p>
            <a:r>
              <a:rPr lang="zh-CN" altLang="en-US" sz="1600" dirty="0" smtClean="0"/>
              <a:t>仅需要</a:t>
            </a:r>
            <a:r>
              <a:rPr lang="en-US" altLang="zh-CN" sz="1600" dirty="0" smtClean="0"/>
              <a:t>3</a:t>
            </a:r>
            <a:r>
              <a:rPr lang="zh-CN" altLang="en-US" sz="1600" dirty="0" smtClean="0"/>
              <a:t>个外围器件</a:t>
            </a:r>
            <a:endParaRPr lang="en-US" altLang="zh-CN" sz="1600" dirty="0" smtClean="0"/>
          </a:p>
          <a:p>
            <a:r>
              <a:rPr lang="zh-CN" altLang="en-US" sz="1600" dirty="0" smtClean="0"/>
              <a:t>内置</a:t>
            </a:r>
            <a:r>
              <a:rPr lang="en-US" altLang="zh-CN" sz="1600" dirty="0" smtClean="0"/>
              <a:t>500V</a:t>
            </a:r>
            <a:r>
              <a:rPr lang="zh-CN" altLang="en-US" sz="1600" dirty="0" smtClean="0"/>
              <a:t>高压</a:t>
            </a:r>
            <a:r>
              <a:rPr lang="en-US" altLang="zh-CN" sz="1600" dirty="0" smtClean="0"/>
              <a:t>MOS</a:t>
            </a:r>
            <a:r>
              <a:rPr lang="zh-CN" altLang="en-US" sz="1600" dirty="0" smtClean="0"/>
              <a:t>管</a:t>
            </a:r>
            <a:endParaRPr lang="en-US" altLang="zh-CN" sz="1600" dirty="0" smtClean="0"/>
          </a:p>
          <a:p>
            <a:r>
              <a:rPr lang="zh-CN" altLang="en-US" sz="1600" dirty="0" smtClean="0"/>
              <a:t>线性工作模式，无高频</a:t>
            </a:r>
            <a:r>
              <a:rPr lang="en-US" altLang="zh-CN" sz="1600" dirty="0" smtClean="0"/>
              <a:t>EMI</a:t>
            </a:r>
          </a:p>
          <a:p>
            <a:r>
              <a:rPr lang="zh-CN" altLang="en-US" sz="1600" dirty="0" smtClean="0"/>
              <a:t>光源，电源一体化</a:t>
            </a:r>
            <a:endParaRPr lang="en-US" altLang="zh-CN" sz="1600" dirty="0" smtClean="0"/>
          </a:p>
          <a:p>
            <a:r>
              <a:rPr lang="en-US" altLang="zh-CN" sz="1600" dirty="0" smtClean="0"/>
              <a:t>BOM</a:t>
            </a:r>
            <a:r>
              <a:rPr lang="zh-CN" altLang="en-US" sz="1600" dirty="0" smtClean="0"/>
              <a:t>成本低</a:t>
            </a:r>
            <a:endParaRPr lang="en-US" altLang="zh-CN" sz="1600" dirty="0" smtClean="0"/>
          </a:p>
          <a:p>
            <a:r>
              <a:rPr lang="zh-CN" altLang="en-US" sz="1600" dirty="0"/>
              <a:t>封装</a:t>
            </a:r>
            <a:r>
              <a:rPr lang="en-US" altLang="zh-CN" sz="1600" dirty="0" smtClean="0"/>
              <a:t>: TO-252</a:t>
            </a:r>
          </a:p>
          <a:p>
            <a:pPr marL="0" indent="0">
              <a:buNone/>
            </a:pPr>
            <a:endParaRPr lang="en-US" altLang="zh-CN" sz="1600" dirty="0" smtClean="0"/>
          </a:p>
        </p:txBody>
      </p:sp>
      <p:sp>
        <p:nvSpPr>
          <p:cNvPr id="23" name="内容占位符 2"/>
          <p:cNvSpPr txBox="1">
            <a:spLocks/>
          </p:cNvSpPr>
          <p:nvPr/>
        </p:nvSpPr>
        <p:spPr bwMode="auto">
          <a:xfrm>
            <a:off x="4894986" y="3826455"/>
            <a:ext cx="3664398" cy="110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1" fontAlgn="base" hangingPunct="1">
              <a:lnSpc>
                <a:spcPct val="105000"/>
              </a:lnSpc>
              <a:spcBef>
                <a:spcPct val="45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Ø"/>
              <a:defRPr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11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68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25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828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400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6pPr>
            <a:lvl7pPr marL="29972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7pPr>
            <a:lvl8pPr marL="34544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8pPr>
            <a:lvl9pPr marL="3911600" indent="-2540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zh-CN" altLang="en-US" sz="1800" dirty="0" smtClean="0"/>
              <a:t>主要应用：</a:t>
            </a:r>
            <a:endParaRPr lang="en-US" altLang="zh-CN" sz="1800" dirty="0" smtClean="0"/>
          </a:p>
          <a:p>
            <a:pPr marL="0" indent="0">
              <a:buFont typeface="Wingdings" pitchFamily="2" charset="2"/>
              <a:buNone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220V</a:t>
            </a:r>
            <a:r>
              <a:rPr lang="zh-CN" altLang="en-US" sz="1800" dirty="0" smtClean="0"/>
              <a:t>输入：</a:t>
            </a:r>
            <a:r>
              <a:rPr lang="en-US" altLang="zh-CN" sz="1800" dirty="0" smtClean="0"/>
              <a:t>250V60mA</a:t>
            </a:r>
            <a:r>
              <a:rPr lang="zh-CN" altLang="en-US" sz="1800" dirty="0" smtClean="0"/>
              <a:t>（欧洲）</a:t>
            </a:r>
            <a:endParaRPr lang="en-US" altLang="zh-CN" sz="1800" dirty="0" smtClean="0"/>
          </a:p>
          <a:p>
            <a:pPr marL="0" indent="0">
              <a:buFont typeface="Wingdings" pitchFamily="2" charset="2"/>
              <a:buNone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120V</a:t>
            </a:r>
            <a:r>
              <a:rPr lang="zh-CN" altLang="en-US" sz="1800" dirty="0" smtClean="0"/>
              <a:t>输入：</a:t>
            </a:r>
            <a:r>
              <a:rPr lang="en-US" altLang="zh-CN" sz="1800" dirty="0" smtClean="0"/>
              <a:t>120V60mA</a:t>
            </a:r>
            <a:r>
              <a:rPr lang="zh-CN" altLang="en-US" sz="1800" dirty="0" smtClean="0"/>
              <a:t>（北美）</a:t>
            </a:r>
            <a:endParaRPr lang="en-US" altLang="zh-CN" sz="1800" dirty="0" smtClean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0660">
            <a:off x="4724547" y="5147375"/>
            <a:ext cx="1063855" cy="10638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73" y="5239342"/>
            <a:ext cx="1527860" cy="879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794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201" y="679304"/>
            <a:ext cx="8039100" cy="558974"/>
          </a:xfrm>
        </p:spPr>
        <p:txBody>
          <a:bodyPr/>
          <a:lstStyle/>
          <a:p>
            <a:r>
              <a:rPr lang="en-US" altLang="zh-CN" sz="4000" dirty="0" smtClean="0"/>
              <a:t>SD770X </a:t>
            </a:r>
            <a:r>
              <a:rPr lang="en-US" altLang="zh-CN" sz="3600" dirty="0" smtClean="0"/>
              <a:t>- </a:t>
            </a:r>
            <a:r>
              <a:rPr lang="zh-CN" altLang="en-US" sz="3600" dirty="0" smtClean="0"/>
              <a:t>低</a:t>
            </a:r>
            <a:r>
              <a:rPr lang="en-US" altLang="zh-CN" sz="3600" dirty="0" smtClean="0"/>
              <a:t>P</a:t>
            </a:r>
            <a:r>
              <a:rPr lang="zh-CN" altLang="en-US" sz="3600" dirty="0" smtClean="0"/>
              <a:t>，降压驱动芯片</a:t>
            </a:r>
            <a:endParaRPr lang="zh-CN" altLang="en-US" sz="3600" dirty="0">
              <a:solidFill>
                <a:srgbClr val="3333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01CE1-F699-4D41-B636-0ED80B526A4A}" type="datetime4">
              <a:rPr lang="en-US" altLang="zh-CN" smtClean="0"/>
              <a:pPr>
                <a:defRPr/>
              </a:pPr>
              <a:t>October 8, 2016</a:t>
            </a:fld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D6EFE373-FF2B-4206-980F-FA842AAEA62C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330298" y="4420091"/>
            <a:ext cx="6295114" cy="2111337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600" dirty="0" smtClean="0"/>
              <a:t>性能升级：</a:t>
            </a:r>
            <a:endParaRPr lang="en-US" altLang="zh-CN" sz="1600" dirty="0" smtClean="0"/>
          </a:p>
          <a:p>
            <a:pPr lvl="1">
              <a:lnSpc>
                <a:spcPct val="150000"/>
              </a:lnSpc>
            </a:pPr>
            <a:r>
              <a:rPr lang="zh-CN" altLang="en-US" sz="1600" dirty="0" smtClean="0"/>
              <a:t>彻底防潮湿，防漏电</a:t>
            </a:r>
            <a:endParaRPr lang="en-US" altLang="zh-CN" sz="1600" dirty="0" smtClean="0"/>
          </a:p>
          <a:p>
            <a:pPr lvl="1">
              <a:lnSpc>
                <a:spcPct val="150000"/>
              </a:lnSpc>
            </a:pPr>
            <a:r>
              <a:rPr lang="zh-CN" altLang="en-US" sz="1600" dirty="0"/>
              <a:t>输出空载电压灵活，可</a:t>
            </a:r>
            <a:r>
              <a:rPr lang="zh-CN" altLang="en-US" sz="1600" dirty="0" smtClean="0"/>
              <a:t>控</a:t>
            </a:r>
            <a:endParaRPr lang="en-US" altLang="zh-CN" sz="1600" dirty="0" smtClean="0"/>
          </a:p>
          <a:p>
            <a:pPr lvl="1">
              <a:lnSpc>
                <a:spcPct val="150000"/>
              </a:lnSpc>
            </a:pPr>
            <a:r>
              <a:rPr lang="zh-CN" altLang="en-US" sz="1600" dirty="0" smtClean="0"/>
              <a:t>不烧</a:t>
            </a:r>
            <a:r>
              <a:rPr lang="en-US" altLang="zh-CN" sz="1600" dirty="0" smtClean="0"/>
              <a:t>LED</a:t>
            </a:r>
            <a:r>
              <a:rPr lang="zh-CN" altLang="en-US" sz="1600" dirty="0" smtClean="0"/>
              <a:t>灯珠</a:t>
            </a:r>
            <a:endParaRPr lang="en-US" altLang="zh-CN" sz="1600" dirty="0" smtClean="0"/>
          </a:p>
          <a:p>
            <a:pPr lvl="1">
              <a:lnSpc>
                <a:spcPct val="150000"/>
              </a:lnSpc>
            </a:pPr>
            <a:r>
              <a:rPr lang="zh-CN" altLang="en-US" sz="1600" dirty="0" smtClean="0"/>
              <a:t>同一个电感可应用于不同规格</a:t>
            </a:r>
            <a:endParaRPr lang="en-US" altLang="zh-CN" sz="1600" dirty="0"/>
          </a:p>
          <a:p>
            <a:endParaRPr lang="en-US" altLang="zh-CN" sz="1600" dirty="0" smtClean="0"/>
          </a:p>
          <a:p>
            <a:pPr marL="0" indent="0">
              <a:buNone/>
            </a:pPr>
            <a:endParaRPr lang="en-US" altLang="zh-CN" sz="1600" dirty="0" smtClean="0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60141626"/>
              </p:ext>
            </p:extLst>
          </p:nvPr>
        </p:nvGraphicFramePr>
        <p:xfrm>
          <a:off x="1197880" y="1507378"/>
          <a:ext cx="6673850" cy="2622550"/>
        </p:xfrm>
        <a:graphic>
          <a:graphicData uri="http://schemas.openxmlformats.org/presentationml/2006/ole">
            <p:oleObj spid="_x0000_s50228" name="Visio" r:id="rId4" imgW="5491525" imgH="2237718" progId="Visio.Drawing.11">
              <p:embed/>
            </p:oleObj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62157687"/>
              </p:ext>
            </p:extLst>
          </p:nvPr>
        </p:nvGraphicFramePr>
        <p:xfrm>
          <a:off x="3793821" y="4669111"/>
          <a:ext cx="4851168" cy="1268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717"/>
                <a:gridCol w="949346"/>
                <a:gridCol w="836456"/>
                <a:gridCol w="971494"/>
                <a:gridCol w="874155"/>
              </a:tblGrid>
              <a:tr h="248489"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Part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No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In-</a:t>
                      </a:r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mos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Rds_on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package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Power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8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  SD7701AS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7W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SD7701S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7.5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9W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SD7702S</a:t>
                      </a:r>
                      <a:endParaRPr lang="zh-CN" altLang="en-US" sz="12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SOP-7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12W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SD7702D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500V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DIP-7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18W</a:t>
                      </a:r>
                    </a:p>
                  </a:txBody>
                  <a:tcPr marL="91441" marR="91441" marT="36010" marB="360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3740495" y="4339290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列表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3651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5"/>
  <p:tag name="WMTOOLS" val="&lt;WMTools ver=&quot;1.0&quot;&gt;&lt;Timings time=&quot;8-9-2006 13:30:50&quot;&gt;&lt;Slide id=&quot;330&quot; dur=&quot;1.406&quot;/&gt;&lt;/Timings&gt;&lt;/WMTools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AddInfoFont"/>
  <p:tag name="FONTSETCLASSNAME" val="FontSet1"/>
  <p:tag name="COLORS" val="-2;-2;-2;-2;SlideFooterFontColor"/>
  <p:tag name="COLORSETCLASSNAME" val="ColorSet1"/>
  <p:tag name="SCRIPT" val="1"/>
  <p:tag name="FIELDS" val="ADDINFO;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AdditonalInformations"/>
  <p:tag name="SHAPECLASSPROTECTIONTYPE" val="47"/>
</p:tagLst>
</file>

<file path=ppt/theme/theme1.xml><?xml version="1.0" encoding="utf-8"?>
<a:theme xmlns:a="http://schemas.openxmlformats.org/drawingml/2006/main" name="Silan std x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XP template_4_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XP template_4_3 1">
        <a:dk1>
          <a:srgbClr val="000000"/>
        </a:dk1>
        <a:lt1>
          <a:srgbClr val="FFFFFF"/>
        </a:lt1>
        <a:dk2>
          <a:srgbClr val="000000"/>
        </a:dk2>
        <a:lt2>
          <a:srgbClr val="9EA1B2"/>
        </a:lt2>
        <a:accent1>
          <a:srgbClr val="88DBFC"/>
        </a:accent1>
        <a:accent2>
          <a:srgbClr val="B7F000"/>
        </a:accent2>
        <a:accent3>
          <a:srgbClr val="FFFFFF"/>
        </a:accent3>
        <a:accent4>
          <a:srgbClr val="000000"/>
        </a:accent4>
        <a:accent5>
          <a:srgbClr val="C3EAFD"/>
        </a:accent5>
        <a:accent6>
          <a:srgbClr val="A6D900"/>
        </a:accent6>
        <a:hlink>
          <a:srgbClr val="FFAD3F"/>
        </a:hlink>
        <a:folHlink>
          <a:srgbClr val="00B4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11341</TotalTime>
  <Words>918</Words>
  <Application>Microsoft Office PowerPoint</Application>
  <PresentationFormat>全屏显示(4:3)</PresentationFormat>
  <Paragraphs>390</Paragraphs>
  <Slides>17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微软雅黑</vt:lpstr>
      <vt:lpstr>Wingdings</vt:lpstr>
      <vt:lpstr>Calibri</vt:lpstr>
      <vt:lpstr>黑体</vt:lpstr>
      <vt:lpstr>Silan std xx</vt:lpstr>
      <vt:lpstr>Visio</vt:lpstr>
      <vt:lpstr>LED照明驱动芯片 </vt:lpstr>
      <vt:lpstr>SD660X – 低P，PSR驱动芯片</vt:lpstr>
      <vt:lpstr>SD6620 – 低P，PSR驱动芯片</vt:lpstr>
      <vt:lpstr>第二代，SD670XC</vt:lpstr>
      <vt:lpstr>SD692X – 高P，降压驱动芯片</vt:lpstr>
      <vt:lpstr>SD680X – 高P，PSR驱动芯片</vt:lpstr>
      <vt:lpstr>SD650X － 高压线性恒流</vt:lpstr>
      <vt:lpstr>SD6501 － 高压线性恒流</vt:lpstr>
      <vt:lpstr>SD770X - 低P，降压驱动芯片</vt:lpstr>
      <vt:lpstr>SDH697X － 高P，降压驱动芯片</vt:lpstr>
      <vt:lpstr>SDH697X － 高P，降压驱动芯片</vt:lpstr>
      <vt:lpstr>SD731X － 可控硅调光驱动芯片</vt:lpstr>
      <vt:lpstr>SDH772X – 低P，单芯片驱动芯片</vt:lpstr>
      <vt:lpstr>调光调色/2.4G/隔离</vt:lpstr>
      <vt:lpstr>调光调色/2.4G/非隔离</vt:lpstr>
      <vt:lpstr>幻灯片 16</vt:lpstr>
      <vt:lpstr>相关传感器产品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Practise/Experience Sharing</dc:title>
  <dc:creator>XXue</dc:creator>
  <cp:lastModifiedBy>User</cp:lastModifiedBy>
  <cp:revision>513</cp:revision>
  <dcterms:created xsi:type="dcterms:W3CDTF">2015-07-20T08:35:03Z</dcterms:created>
  <dcterms:modified xsi:type="dcterms:W3CDTF">2016-10-08T02:21:12Z</dcterms:modified>
</cp:coreProperties>
</file>